
<file path=[Content_Types].xml><?xml version="1.0" encoding="utf-8"?>
<Types xmlns="http://schemas.openxmlformats.org/package/2006/content-types">
  <Default Extension="png" ContentType="image/png"/>
  <Default Extension="emf" ContentType="image/x-emf"/>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9" r:id="rId3"/>
    <p:sldId id="265" r:id="rId4"/>
    <p:sldId id="281" r:id="rId5"/>
    <p:sldId id="269" r:id="rId6"/>
    <p:sldId id="270" r:id="rId7"/>
    <p:sldId id="271" r:id="rId8"/>
    <p:sldId id="258" r:id="rId9"/>
    <p:sldId id="256" r:id="rId10"/>
    <p:sldId id="257" r:id="rId11"/>
    <p:sldId id="262" r:id="rId12"/>
    <p:sldId id="263" r:id="rId13"/>
    <p:sldId id="264" r:id="rId14"/>
    <p:sldId id="266" r:id="rId15"/>
    <p:sldId id="267" r:id="rId16"/>
    <p:sldId id="275" r:id="rId17"/>
    <p:sldId id="261" r:id="rId18"/>
    <p:sldId id="273" r:id="rId19"/>
    <p:sldId id="272" r:id="rId20"/>
    <p:sldId id="282" r:id="rId21"/>
    <p:sldId id="279" r:id="rId22"/>
    <p:sldId id="274" r:id="rId23"/>
    <p:sldId id="276" r:id="rId24"/>
    <p:sldId id="278" r:id="rId25"/>
    <p:sldId id="280" r:id="rId26"/>
    <p:sldId id="283"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00354" name="Group 2"/>
          <p:cNvGrpSpPr>
            <a:grpSpLocks/>
          </p:cNvGrpSpPr>
          <p:nvPr/>
        </p:nvGrpSpPr>
        <p:grpSpPr bwMode="auto">
          <a:xfrm>
            <a:off x="0" y="3902075"/>
            <a:ext cx="3400425" cy="2949575"/>
            <a:chOff x="0" y="2458"/>
            <a:chExt cx="2142" cy="1858"/>
          </a:xfrm>
        </p:grpSpPr>
        <p:sp>
          <p:nvSpPr>
            <p:cNvPr id="10035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FFFFFF"/>
                </a:solidFill>
              </a:endParaRPr>
            </a:p>
          </p:txBody>
        </p:sp>
        <p:sp>
          <p:nvSpPr>
            <p:cNvPr id="10035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FFFFFF"/>
                </a:solidFill>
              </a:endParaRPr>
            </a:p>
          </p:txBody>
        </p:sp>
        <p:sp>
          <p:nvSpPr>
            <p:cNvPr id="10035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FFFFFF"/>
                </a:solidFill>
              </a:endParaRPr>
            </a:p>
          </p:txBody>
        </p:sp>
        <p:sp>
          <p:nvSpPr>
            <p:cNvPr id="10035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FFFFFF"/>
                </a:solidFill>
              </a:endParaRPr>
            </a:p>
          </p:txBody>
        </p:sp>
        <p:sp>
          <p:nvSpPr>
            <p:cNvPr id="10035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ja-JP" altLang="en-US" smtClean="0">
                <a:solidFill>
                  <a:srgbClr val="FFFFFF"/>
                </a:solidFill>
              </a:endParaRPr>
            </a:p>
          </p:txBody>
        </p:sp>
        <p:sp>
          <p:nvSpPr>
            <p:cNvPr id="10036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ja-JP" altLang="en-US" smtClean="0">
                <a:solidFill>
                  <a:srgbClr val="FFFFFF"/>
                </a:solidFill>
              </a:endParaRPr>
            </a:p>
          </p:txBody>
        </p:sp>
        <p:sp>
          <p:nvSpPr>
            <p:cNvPr id="10036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ja-JP" altLang="en-US" smtClean="0">
                <a:solidFill>
                  <a:srgbClr val="FFFFFF"/>
                </a:solidFill>
              </a:endParaRPr>
            </a:p>
          </p:txBody>
        </p:sp>
      </p:grpSp>
      <p:sp>
        <p:nvSpPr>
          <p:cNvPr id="100362"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ja-JP" altLang="en-US" noProof="0" smtClean="0"/>
              <a:t>マスタ タイトルの書式設定</a:t>
            </a:r>
          </a:p>
        </p:txBody>
      </p:sp>
      <p:sp>
        <p:nvSpPr>
          <p:cNvPr id="10036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smtClean="0"/>
              <a:t>マスタ サブタイトルの書式設定</a:t>
            </a:r>
          </a:p>
        </p:txBody>
      </p:sp>
      <p:sp>
        <p:nvSpPr>
          <p:cNvPr id="100364" name="Rectangle 12"/>
          <p:cNvSpPr>
            <a:spLocks noGrp="1" noChangeArrowheads="1"/>
          </p:cNvSpPr>
          <p:nvPr>
            <p:ph type="dt" sz="quarter" idx="2"/>
          </p:nvPr>
        </p:nvSpPr>
        <p:spPr/>
        <p:txBody>
          <a:bodyPr/>
          <a:lstStyle>
            <a:lvl1pPr>
              <a:defRPr/>
            </a:lvl1pPr>
          </a:lstStyle>
          <a:p>
            <a:endParaRPr lang="en-US" altLang="ja-JP">
              <a:solidFill>
                <a:srgbClr val="FFFFFF"/>
              </a:solidFill>
            </a:endParaRPr>
          </a:p>
        </p:txBody>
      </p:sp>
      <p:sp>
        <p:nvSpPr>
          <p:cNvPr id="100365" name="Rectangle 13"/>
          <p:cNvSpPr>
            <a:spLocks noGrp="1" noChangeArrowheads="1"/>
          </p:cNvSpPr>
          <p:nvPr>
            <p:ph type="ftr" sz="quarter" idx="3"/>
          </p:nvPr>
        </p:nvSpPr>
        <p:spPr/>
        <p:txBody>
          <a:bodyPr/>
          <a:lstStyle>
            <a:lvl1pPr>
              <a:defRPr/>
            </a:lvl1pPr>
          </a:lstStyle>
          <a:p>
            <a:endParaRPr lang="en-US" altLang="ja-JP">
              <a:solidFill>
                <a:srgbClr val="FFFFFF"/>
              </a:solidFill>
            </a:endParaRPr>
          </a:p>
        </p:txBody>
      </p:sp>
      <p:sp>
        <p:nvSpPr>
          <p:cNvPr id="100366" name="Rectangle 14"/>
          <p:cNvSpPr>
            <a:spLocks noGrp="1" noChangeArrowheads="1"/>
          </p:cNvSpPr>
          <p:nvPr>
            <p:ph type="sldNum" sz="quarter" idx="4"/>
          </p:nvPr>
        </p:nvSpPr>
        <p:spPr/>
        <p:txBody>
          <a:bodyPr/>
          <a:lstStyle>
            <a:lvl1pPr>
              <a:defRPr/>
            </a:lvl1pPr>
          </a:lstStyle>
          <a:p>
            <a:fld id="{528EB57E-66DB-47BD-A177-ED3B7440F0BF}"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1553684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1pPr>
              <a:defRPr/>
            </a:lvl1pPr>
          </a:lstStyle>
          <a:p>
            <a:fld id="{D9C81F65-882C-4FFE-A8A9-804296D2B333}"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976576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7813"/>
            <a:ext cx="6019800"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1pPr>
              <a:defRPr/>
            </a:lvl1pPr>
          </a:lstStyle>
          <a:p>
            <a:fld id="{1373C2E3-F218-40B8-9F7E-93DAC8F9D2FB}"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779673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グラフ プレースホルダー 2"/>
          <p:cNvSpPr>
            <a:spLocks noGrp="1"/>
          </p:cNvSpPr>
          <p:nvPr>
            <p:ph type="chart" idx="1"/>
          </p:nvPr>
        </p:nvSpPr>
        <p:spPr>
          <a:xfrm>
            <a:off x="457200" y="1600200"/>
            <a:ext cx="8229600" cy="4530725"/>
          </a:xfrm>
        </p:spPr>
        <p:txBody>
          <a:bodyPr/>
          <a:lstStyle/>
          <a:p>
            <a:endParaRPr lang="ja-JP" altLang="en-US"/>
          </a:p>
        </p:txBody>
      </p:sp>
      <p:sp>
        <p:nvSpPr>
          <p:cNvPr id="4" name="日付プレースホルダー 3"/>
          <p:cNvSpPr>
            <a:spLocks noGrp="1"/>
          </p:cNvSpPr>
          <p:nvPr>
            <p:ph type="dt" sz="half" idx="10"/>
          </p:nvPr>
        </p:nvSpPr>
        <p:spPr>
          <a:xfrm>
            <a:off x="457200" y="6248400"/>
            <a:ext cx="2133600" cy="457200"/>
          </a:xfrm>
        </p:spPr>
        <p:txBody>
          <a:bodyPr/>
          <a:lstStyle>
            <a:lvl1pPr>
              <a:defRPr/>
            </a:lvl1pPr>
          </a:lstStyle>
          <a:p>
            <a:endParaRPr lang="en-US" altLang="ja-JP">
              <a:solidFill>
                <a:srgbClr val="FFFFFF"/>
              </a:solidFill>
            </a:endParaRPr>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a:xfrm>
            <a:off x="6553200" y="6248400"/>
            <a:ext cx="2133600" cy="457200"/>
          </a:xfrm>
        </p:spPr>
        <p:txBody>
          <a:bodyPr/>
          <a:lstStyle>
            <a:lvl1pPr>
              <a:defRPr/>
            </a:lvl1pPr>
          </a:lstStyle>
          <a:p>
            <a:fld id="{9A8AAD77-4000-4FFF-9A54-F22FC74CC7C0}"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990827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8229600" cy="21891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3941763"/>
            <a:ext cx="8229600" cy="21891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248400"/>
            <a:ext cx="2133600" cy="457200"/>
          </a:xfrm>
        </p:spPr>
        <p:txBody>
          <a:bodyPr/>
          <a:lstStyle>
            <a:lvl1pPr>
              <a:defRPr/>
            </a:lvl1pPr>
          </a:lstStyle>
          <a:p>
            <a:endParaRPr lang="en-US" altLang="ja-JP">
              <a:solidFill>
                <a:srgbClr val="FFFFFF"/>
              </a:solidFill>
            </a:endParaRPr>
          </a:p>
        </p:txBody>
      </p:sp>
      <p:sp>
        <p:nvSpPr>
          <p:cNvPr id="6" name="フッター プレースホルダー 5"/>
          <p:cNvSpPr>
            <a:spLocks noGrp="1"/>
          </p:cNvSpPr>
          <p:nvPr>
            <p:ph type="ftr" sz="quarter" idx="11"/>
          </p:nvPr>
        </p:nvSpPr>
        <p:spPr>
          <a:xfrm>
            <a:off x="3124200" y="6248400"/>
            <a:ext cx="2895600" cy="457200"/>
          </a:xfrm>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a:xfrm>
            <a:off x="6553200" y="6248400"/>
            <a:ext cx="2133600" cy="457200"/>
          </a:xfrm>
        </p:spPr>
        <p:txBody>
          <a:bodyPr/>
          <a:lstStyle>
            <a:lvl1pPr>
              <a:defRPr/>
            </a:lvl1pPr>
          </a:lstStyle>
          <a:p>
            <a:fld id="{F81AD235-46FD-4A5E-8DE2-B55800DE6384}"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80055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7813"/>
            <a:ext cx="8229600" cy="58531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a:xfrm>
            <a:off x="457200" y="6248400"/>
            <a:ext cx="2133600" cy="457200"/>
          </a:xfrm>
        </p:spPr>
        <p:txBody>
          <a:bodyPr/>
          <a:lstStyle>
            <a:lvl1pPr>
              <a:defRPr/>
            </a:lvl1pPr>
          </a:lstStyle>
          <a:p>
            <a:endParaRPr lang="en-US" altLang="ja-JP">
              <a:solidFill>
                <a:srgbClr val="FFFFFF"/>
              </a:solidFill>
            </a:endParaRPr>
          </a:p>
        </p:txBody>
      </p:sp>
      <p:sp>
        <p:nvSpPr>
          <p:cNvPr id="4" name="フッター プレースホルダー 3"/>
          <p:cNvSpPr>
            <a:spLocks noGrp="1"/>
          </p:cNvSpPr>
          <p:nvPr>
            <p:ph type="ftr" sz="quarter" idx="11"/>
          </p:nvPr>
        </p:nvSpPr>
        <p:spPr>
          <a:xfrm>
            <a:off x="3124200" y="6248400"/>
            <a:ext cx="2895600" cy="457200"/>
          </a:xfrm>
        </p:spPr>
        <p:txBody>
          <a:bodyPr/>
          <a:lstStyle>
            <a:lvl1pPr>
              <a:defRPr/>
            </a:lvl1pPr>
          </a:lstStyle>
          <a:p>
            <a:endParaRPr lang="en-US" altLang="ja-JP">
              <a:solidFill>
                <a:srgbClr val="FFFFFF"/>
              </a:solidFill>
            </a:endParaRPr>
          </a:p>
        </p:txBody>
      </p:sp>
      <p:sp>
        <p:nvSpPr>
          <p:cNvPr id="5" name="スライド番号プレースホルダー 4"/>
          <p:cNvSpPr>
            <a:spLocks noGrp="1"/>
          </p:cNvSpPr>
          <p:nvPr>
            <p:ph type="sldNum" sz="quarter" idx="12"/>
          </p:nvPr>
        </p:nvSpPr>
        <p:spPr>
          <a:xfrm>
            <a:off x="6553200" y="6248400"/>
            <a:ext cx="2133600" cy="457200"/>
          </a:xfrm>
        </p:spPr>
        <p:txBody>
          <a:bodyPr/>
          <a:lstStyle>
            <a:lvl1pPr>
              <a:defRPr/>
            </a:lvl1pPr>
          </a:lstStyle>
          <a:p>
            <a:fld id="{E9D80869-67DE-4FC7-89EE-6E6E5B824457}"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729544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248400"/>
            <a:ext cx="2133600" cy="457200"/>
          </a:xfrm>
        </p:spPr>
        <p:txBody>
          <a:bodyPr/>
          <a:lstStyle>
            <a:lvl1pPr>
              <a:defRPr/>
            </a:lvl1pPr>
          </a:lstStyle>
          <a:p>
            <a:endParaRPr lang="en-US" altLang="ja-JP">
              <a:solidFill>
                <a:srgbClr val="FFFFFF"/>
              </a:solidFill>
            </a:endParaRPr>
          </a:p>
        </p:txBody>
      </p:sp>
      <p:sp>
        <p:nvSpPr>
          <p:cNvPr id="6" name="フッター プレースホルダー 5"/>
          <p:cNvSpPr>
            <a:spLocks noGrp="1"/>
          </p:cNvSpPr>
          <p:nvPr>
            <p:ph type="ftr" sz="quarter" idx="11"/>
          </p:nvPr>
        </p:nvSpPr>
        <p:spPr>
          <a:xfrm>
            <a:off x="3124200" y="6248400"/>
            <a:ext cx="2895600" cy="457200"/>
          </a:xfrm>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a:xfrm>
            <a:off x="6553200" y="6248400"/>
            <a:ext cx="2133600" cy="457200"/>
          </a:xfrm>
        </p:spPr>
        <p:txBody>
          <a:bodyPr/>
          <a:lstStyle>
            <a:lvl1pPr>
              <a:defRPr/>
            </a:lvl1pPr>
          </a:lstStyle>
          <a:p>
            <a:fld id="{ECA474D8-C73C-4827-B4D9-81B03118714D}"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801699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タイトル、2 つのコンテンツ (横)、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457200" y="1600200"/>
            <a:ext cx="4038600" cy="21891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891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half" idx="3"/>
          </p:nvPr>
        </p:nvSpPr>
        <p:spPr>
          <a:xfrm>
            <a:off x="457200" y="3941763"/>
            <a:ext cx="8229600" cy="21891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457200" y="6248400"/>
            <a:ext cx="2133600" cy="457200"/>
          </a:xfrm>
        </p:spPr>
        <p:txBody>
          <a:bodyPr/>
          <a:lstStyle>
            <a:lvl1pPr>
              <a:defRPr/>
            </a:lvl1pPr>
          </a:lstStyle>
          <a:p>
            <a:endParaRPr lang="en-US" altLang="ja-JP">
              <a:solidFill>
                <a:srgbClr val="FFFFFF"/>
              </a:solidFill>
            </a:endParaRPr>
          </a:p>
        </p:txBody>
      </p:sp>
      <p:sp>
        <p:nvSpPr>
          <p:cNvPr id="7" name="フッター プレースホルダー 6"/>
          <p:cNvSpPr>
            <a:spLocks noGrp="1"/>
          </p:cNvSpPr>
          <p:nvPr>
            <p:ph type="ftr" sz="quarter" idx="11"/>
          </p:nvPr>
        </p:nvSpPr>
        <p:spPr>
          <a:xfrm>
            <a:off x="3124200" y="6248400"/>
            <a:ext cx="2895600" cy="457200"/>
          </a:xfrm>
        </p:spPr>
        <p:txBody>
          <a:bodyPr/>
          <a:lstStyle>
            <a:lvl1pPr>
              <a:defRPr/>
            </a:lvl1pPr>
          </a:lstStyle>
          <a:p>
            <a:endParaRPr lang="en-US" altLang="ja-JP">
              <a:solidFill>
                <a:srgbClr val="FFFFFF"/>
              </a:solidFill>
            </a:endParaRPr>
          </a:p>
        </p:txBody>
      </p:sp>
      <p:sp>
        <p:nvSpPr>
          <p:cNvPr id="8" name="スライド番号プレースホルダー 7"/>
          <p:cNvSpPr>
            <a:spLocks noGrp="1"/>
          </p:cNvSpPr>
          <p:nvPr>
            <p:ph type="sldNum" sz="quarter" idx="12"/>
          </p:nvPr>
        </p:nvSpPr>
        <p:spPr>
          <a:xfrm>
            <a:off x="6553200" y="6248400"/>
            <a:ext cx="2133600" cy="457200"/>
          </a:xfrm>
        </p:spPr>
        <p:txBody>
          <a:bodyPr/>
          <a:lstStyle>
            <a:lvl1pPr>
              <a:defRPr/>
            </a:lvl1pPr>
          </a:lstStyle>
          <a:p>
            <a:fld id="{0E3B76F6-27F7-4116-AB2F-DC39DC957AD2}"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375800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8229600" cy="21891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57200" y="3941763"/>
            <a:ext cx="8229600" cy="21891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248400"/>
            <a:ext cx="2133600" cy="457200"/>
          </a:xfrm>
        </p:spPr>
        <p:txBody>
          <a:bodyPr/>
          <a:lstStyle>
            <a:lvl1pPr>
              <a:defRPr/>
            </a:lvl1pPr>
          </a:lstStyle>
          <a:p>
            <a:endParaRPr lang="en-US" altLang="ja-JP">
              <a:solidFill>
                <a:srgbClr val="FFFFFF"/>
              </a:solidFill>
            </a:endParaRPr>
          </a:p>
        </p:txBody>
      </p:sp>
      <p:sp>
        <p:nvSpPr>
          <p:cNvPr id="6" name="フッター プレースホルダー 5"/>
          <p:cNvSpPr>
            <a:spLocks noGrp="1"/>
          </p:cNvSpPr>
          <p:nvPr>
            <p:ph type="ftr" sz="quarter" idx="11"/>
          </p:nvPr>
        </p:nvSpPr>
        <p:spPr>
          <a:xfrm>
            <a:off x="3124200" y="6248400"/>
            <a:ext cx="2895600" cy="457200"/>
          </a:xfrm>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a:xfrm>
            <a:off x="6553200" y="6248400"/>
            <a:ext cx="2133600" cy="457200"/>
          </a:xfrm>
        </p:spPr>
        <p:txBody>
          <a:bodyPr/>
          <a:lstStyle>
            <a:lvl1pPr>
              <a:defRPr/>
            </a:lvl1pPr>
          </a:lstStyle>
          <a:p>
            <a:fld id="{494DA681-62EA-4406-90D5-30CEE54DC44A}"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956540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p>
            <a:fld id="{528EB57E-66DB-47BD-A177-ED3B7440F0BF}"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4227723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p>
            <a:fld id="{FD7ADB97-5FA2-4280-ADCB-A18D2128EA4E}"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50427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1pPr>
              <a:defRPr/>
            </a:lvl1pPr>
          </a:lstStyle>
          <a:p>
            <a:fld id="{FD7ADB97-5FA2-4280-ADCB-A18D2128EA4E}"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877685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p>
            <a:fld id="{B9A714C4-DB2D-4C4F-BC08-0BFD16B90F96}"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114897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p>
            <a:fld id="{44F8EE7C-CAA1-4DF6-BCAA-B86C695731DB}"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818227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en-US" altLang="ja-JP">
              <a:solidFill>
                <a:srgbClr val="FFFFFF"/>
              </a:solidFill>
            </a:endParaRPr>
          </a:p>
        </p:txBody>
      </p:sp>
      <p:sp>
        <p:nvSpPr>
          <p:cNvPr id="8" name="フッター プレースホルダー 7"/>
          <p:cNvSpPr>
            <a:spLocks noGrp="1"/>
          </p:cNvSpPr>
          <p:nvPr>
            <p:ph type="ftr" sz="quarter" idx="11"/>
          </p:nvPr>
        </p:nvSpPr>
        <p:spPr/>
        <p:txBody>
          <a:bodyPr/>
          <a:lstStyle/>
          <a:p>
            <a:endParaRPr lang="en-US" altLang="ja-JP">
              <a:solidFill>
                <a:srgbClr val="FFFFFF"/>
              </a:solidFill>
            </a:endParaRPr>
          </a:p>
        </p:txBody>
      </p:sp>
      <p:sp>
        <p:nvSpPr>
          <p:cNvPr id="9" name="スライド番号プレースホルダー 8"/>
          <p:cNvSpPr>
            <a:spLocks noGrp="1"/>
          </p:cNvSpPr>
          <p:nvPr>
            <p:ph type="sldNum" sz="quarter" idx="12"/>
          </p:nvPr>
        </p:nvSpPr>
        <p:spPr/>
        <p:txBody>
          <a:bodyPr/>
          <a:lstStyle/>
          <a:p>
            <a:fld id="{E6390F2E-ACAE-4E44-8DBB-0738CCC2BD17}"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289248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en-US" altLang="ja-JP">
              <a:solidFill>
                <a:srgbClr val="FFFFFF"/>
              </a:solidFill>
            </a:endParaRPr>
          </a:p>
        </p:txBody>
      </p:sp>
      <p:sp>
        <p:nvSpPr>
          <p:cNvPr id="4" name="フッター プレースホルダー 3"/>
          <p:cNvSpPr>
            <a:spLocks noGrp="1"/>
          </p:cNvSpPr>
          <p:nvPr>
            <p:ph type="ftr" sz="quarter" idx="11"/>
          </p:nvPr>
        </p:nvSpPr>
        <p:spPr/>
        <p:txBody>
          <a:bodyPr/>
          <a:lstStyle/>
          <a:p>
            <a:endParaRPr lang="en-US" altLang="ja-JP">
              <a:solidFill>
                <a:srgbClr val="FFFFFF"/>
              </a:solidFill>
            </a:endParaRPr>
          </a:p>
        </p:txBody>
      </p:sp>
      <p:sp>
        <p:nvSpPr>
          <p:cNvPr id="5" name="スライド番号プレースホルダー 4"/>
          <p:cNvSpPr>
            <a:spLocks noGrp="1"/>
          </p:cNvSpPr>
          <p:nvPr>
            <p:ph type="sldNum" sz="quarter" idx="12"/>
          </p:nvPr>
        </p:nvSpPr>
        <p:spPr/>
        <p:txBody>
          <a:bodyPr/>
          <a:lstStyle/>
          <a:p>
            <a:fld id="{A1B17B6C-ADF7-4ADE-BB8A-B6A5313C191F}"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878907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ltLang="ja-JP">
              <a:solidFill>
                <a:srgbClr val="FFFFFF"/>
              </a:solidFill>
            </a:endParaRPr>
          </a:p>
        </p:txBody>
      </p:sp>
      <p:sp>
        <p:nvSpPr>
          <p:cNvPr id="3" name="フッター プレースホルダー 2"/>
          <p:cNvSpPr>
            <a:spLocks noGrp="1"/>
          </p:cNvSpPr>
          <p:nvPr>
            <p:ph type="ftr" sz="quarter" idx="11"/>
          </p:nvPr>
        </p:nvSpPr>
        <p:spPr/>
        <p:txBody>
          <a:bodyPr/>
          <a:lstStyle/>
          <a:p>
            <a:endParaRPr lang="en-US" altLang="ja-JP">
              <a:solidFill>
                <a:srgbClr val="FFFFFF"/>
              </a:solidFill>
            </a:endParaRPr>
          </a:p>
        </p:txBody>
      </p:sp>
      <p:sp>
        <p:nvSpPr>
          <p:cNvPr id="4" name="スライド番号プレースホルダー 3"/>
          <p:cNvSpPr>
            <a:spLocks noGrp="1"/>
          </p:cNvSpPr>
          <p:nvPr>
            <p:ph type="sldNum" sz="quarter" idx="12"/>
          </p:nvPr>
        </p:nvSpPr>
        <p:spPr/>
        <p:txBody>
          <a:bodyPr/>
          <a:lstStyle/>
          <a:p>
            <a:fld id="{2C763F43-8AB5-43D1-9AC4-8BC0BC5AD4A1}"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646976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p>
            <a:fld id="{ADE46A8D-CE13-47C4-B8E1-952A37F75DBF}"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108668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p>
            <a:fld id="{A8CD6210-0872-4B33-A939-F7433A238A34}"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207862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p>
            <a:fld id="{D9C81F65-882C-4FFE-A8A9-804296D2B333}"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471239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p>
            <a:fld id="{1373C2E3-F218-40B8-9F7E-93DAC8F9D2FB}"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113588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8229600" cy="21891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3941763"/>
            <a:ext cx="8229600" cy="21891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6" name="フッター プレースホルダー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a:xfrm>
            <a:off x="6553200" y="6248400"/>
            <a:ext cx="2133600" cy="457200"/>
          </a:xfrm>
        </p:spPr>
        <p:txBody>
          <a:bodyPr/>
          <a:lstStyle>
            <a:lvl1pPr>
              <a:defRPr/>
            </a:lvl1pPr>
          </a:lstStyle>
          <a:p>
            <a:fld id="{850C644B-4D15-4A6A-A35A-7FAFE7DCA9C9}" type="slidenum">
              <a:rPr lang="en-US" altLang="ja-JP"/>
              <a:pPr/>
              <a:t>‹#›</a:t>
            </a:fld>
            <a:endParaRPr lang="en-US" altLang="ja-JP"/>
          </a:p>
        </p:txBody>
      </p:sp>
    </p:spTree>
    <p:extLst>
      <p:ext uri="{BB962C8B-B14F-4D97-AF65-F5344CB8AC3E}">
        <p14:creationId xmlns:p14="http://schemas.microsoft.com/office/powerpoint/2010/main" val="11414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1pPr>
              <a:defRPr/>
            </a:lvl1pPr>
          </a:lstStyle>
          <a:p>
            <a:fld id="{B9A714C4-DB2D-4C4F-BC08-0BFD16B90F96}"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186112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lvl1pPr>
              <a:defRPr/>
            </a:lvl1pPr>
          </a:lstStyle>
          <a:p>
            <a:fld id="{44F8EE7C-CAA1-4DF6-BCAA-B86C695731DB}"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86140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FFFFFF"/>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FFFFFF"/>
              </a:solidFill>
            </a:endParaRPr>
          </a:p>
        </p:txBody>
      </p:sp>
      <p:sp>
        <p:nvSpPr>
          <p:cNvPr id="9" name="スライド番号プレースホルダー 8"/>
          <p:cNvSpPr>
            <a:spLocks noGrp="1"/>
          </p:cNvSpPr>
          <p:nvPr>
            <p:ph type="sldNum" sz="quarter" idx="12"/>
          </p:nvPr>
        </p:nvSpPr>
        <p:spPr/>
        <p:txBody>
          <a:bodyPr/>
          <a:lstStyle>
            <a:lvl1pPr>
              <a:defRPr/>
            </a:lvl1pPr>
          </a:lstStyle>
          <a:p>
            <a:fld id="{E6390F2E-ACAE-4E44-8DBB-0738CCC2BD17}"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403931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FFFFFF"/>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FFFFFF"/>
              </a:solidFill>
            </a:endParaRPr>
          </a:p>
        </p:txBody>
      </p:sp>
      <p:sp>
        <p:nvSpPr>
          <p:cNvPr id="5" name="スライド番号プレースホルダー 4"/>
          <p:cNvSpPr>
            <a:spLocks noGrp="1"/>
          </p:cNvSpPr>
          <p:nvPr>
            <p:ph type="sldNum" sz="quarter" idx="12"/>
          </p:nvPr>
        </p:nvSpPr>
        <p:spPr/>
        <p:txBody>
          <a:bodyPr/>
          <a:lstStyle>
            <a:lvl1pPr>
              <a:defRPr/>
            </a:lvl1pPr>
          </a:lstStyle>
          <a:p>
            <a:fld id="{A1B17B6C-ADF7-4ADE-BB8A-B6A5313C191F}"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23642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FFFFFF"/>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FFFFFF"/>
              </a:solidFill>
            </a:endParaRPr>
          </a:p>
        </p:txBody>
      </p:sp>
      <p:sp>
        <p:nvSpPr>
          <p:cNvPr id="4" name="スライド番号プレースホルダー 3"/>
          <p:cNvSpPr>
            <a:spLocks noGrp="1"/>
          </p:cNvSpPr>
          <p:nvPr>
            <p:ph type="sldNum" sz="quarter" idx="12"/>
          </p:nvPr>
        </p:nvSpPr>
        <p:spPr/>
        <p:txBody>
          <a:bodyPr/>
          <a:lstStyle>
            <a:lvl1pPr>
              <a:defRPr/>
            </a:lvl1pPr>
          </a:lstStyle>
          <a:p>
            <a:fld id="{2C763F43-8AB5-43D1-9AC4-8BC0BC5AD4A1}"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32024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lvl1pPr>
              <a:defRPr/>
            </a:lvl1pPr>
          </a:lstStyle>
          <a:p>
            <a:fld id="{ADE46A8D-CE13-47C4-B8E1-952A37F75DBF}"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8971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lvl1pPr>
              <a:defRPr/>
            </a:lvl1pPr>
          </a:lstStyle>
          <a:p>
            <a:fld id="{A8CD6210-0872-4B33-A939-F7433A238A34}"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35230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3902075"/>
            <a:ext cx="3400425" cy="2949575"/>
            <a:chOff x="0" y="2458"/>
            <a:chExt cx="2142" cy="1858"/>
          </a:xfrm>
        </p:grpSpPr>
        <p:sp>
          <p:nvSpPr>
            <p:cNvPr id="99331"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FFFFFF"/>
                </a:solidFill>
              </a:endParaRPr>
            </a:p>
          </p:txBody>
        </p:sp>
        <p:sp>
          <p:nvSpPr>
            <p:cNvPr id="99332"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FFFFFF"/>
                </a:solidFill>
              </a:endParaRPr>
            </a:p>
          </p:txBody>
        </p:sp>
        <p:sp>
          <p:nvSpPr>
            <p:cNvPr id="99333"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FFFFFF"/>
                </a:solidFill>
              </a:endParaRPr>
            </a:p>
          </p:txBody>
        </p:sp>
        <p:sp>
          <p:nvSpPr>
            <p:cNvPr id="99334"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mtClean="0">
                <a:solidFill>
                  <a:srgbClr val="FFFFFF"/>
                </a:solidFill>
              </a:endParaRPr>
            </a:p>
          </p:txBody>
        </p:sp>
        <p:sp>
          <p:nvSpPr>
            <p:cNvPr id="9933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ja-JP" altLang="en-US" smtClean="0">
                <a:solidFill>
                  <a:srgbClr val="FFFFFF"/>
                </a:solidFill>
              </a:endParaRPr>
            </a:p>
          </p:txBody>
        </p:sp>
        <p:sp>
          <p:nvSpPr>
            <p:cNvPr id="9933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ja-JP" altLang="en-US" smtClean="0">
                <a:solidFill>
                  <a:srgbClr val="FFFFFF"/>
                </a:solidFill>
              </a:endParaRPr>
            </a:p>
          </p:txBody>
        </p:sp>
        <p:sp>
          <p:nvSpPr>
            <p:cNvPr id="9933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ja-JP" altLang="en-US" smtClean="0">
                <a:solidFill>
                  <a:srgbClr val="FFFFFF"/>
                </a:solidFill>
              </a:endParaRPr>
            </a:p>
          </p:txBody>
        </p:sp>
      </p:grpSp>
      <p:sp>
        <p:nvSpPr>
          <p:cNvPr id="99338"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ja-JP" altLang="en-US" smtClean="0"/>
              <a:t>マスタ タイトルの書式設定</a:t>
            </a:r>
          </a:p>
        </p:txBody>
      </p:sp>
      <p:sp>
        <p:nvSpPr>
          <p:cNvPr id="99339"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9340"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000">
                <a:effectLst>
                  <a:outerShdw blurRad="38100" dist="38100" dir="2700000" algn="tl">
                    <a:srgbClr val="010199"/>
                  </a:outerShdw>
                </a:effectLst>
              </a:defRPr>
            </a:lvl1pPr>
          </a:lstStyle>
          <a:p>
            <a:pPr fontAlgn="base">
              <a:spcBef>
                <a:spcPct val="0"/>
              </a:spcBef>
              <a:spcAft>
                <a:spcPct val="0"/>
              </a:spcAft>
            </a:pPr>
            <a:endParaRPr lang="en-US" altLang="ja-JP" smtClean="0">
              <a:solidFill>
                <a:srgbClr val="FFFFFF"/>
              </a:solidFill>
            </a:endParaRPr>
          </a:p>
        </p:txBody>
      </p:sp>
      <p:sp>
        <p:nvSpPr>
          <p:cNvPr id="99341"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000">
                <a:effectLst>
                  <a:outerShdw blurRad="38100" dist="38100" dir="2700000" algn="tl">
                    <a:srgbClr val="010199"/>
                  </a:outerShdw>
                </a:effectLst>
              </a:defRPr>
            </a:lvl1pPr>
          </a:lstStyle>
          <a:p>
            <a:pPr fontAlgn="base">
              <a:spcBef>
                <a:spcPct val="0"/>
              </a:spcBef>
              <a:spcAft>
                <a:spcPct val="0"/>
              </a:spcAft>
            </a:pPr>
            <a:endParaRPr lang="en-US" altLang="ja-JP" smtClean="0">
              <a:solidFill>
                <a:srgbClr val="FFFFFF"/>
              </a:solidFill>
            </a:endParaRPr>
          </a:p>
        </p:txBody>
      </p:sp>
      <p:sp>
        <p:nvSpPr>
          <p:cNvPr id="99342"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000">
                <a:effectLst>
                  <a:outerShdw blurRad="38100" dist="38100" dir="2700000" algn="tl">
                    <a:srgbClr val="010199"/>
                  </a:outerShdw>
                </a:effectLst>
              </a:defRPr>
            </a:lvl1pPr>
          </a:lstStyle>
          <a:p>
            <a:pPr fontAlgn="base">
              <a:spcBef>
                <a:spcPct val="0"/>
              </a:spcBef>
              <a:spcAft>
                <a:spcPct val="0"/>
              </a:spcAft>
            </a:pPr>
            <a:fld id="{7D566B30-F2F8-4B43-945F-1696772B5FCA}" type="slidenum">
              <a:rPr lang="en-US" altLang="ja-JP" smtClean="0">
                <a:solidFill>
                  <a:srgbClr val="FFFFFF"/>
                </a:solidFill>
              </a:rPr>
              <a:pPr fontAlgn="base">
                <a:spcBef>
                  <a:spcPct val="0"/>
                </a:spcBef>
                <a:spcAft>
                  <a:spcPct val="0"/>
                </a:spcAft>
              </a:pPr>
              <a:t>‹#›</a:t>
            </a:fld>
            <a:endParaRPr lang="en-US" altLang="ja-JP" smtClean="0">
              <a:solidFill>
                <a:srgbClr val="FFFFFF"/>
              </a:solidFill>
            </a:endParaRPr>
          </a:p>
        </p:txBody>
      </p:sp>
    </p:spTree>
    <p:extLst>
      <p:ext uri="{BB962C8B-B14F-4D97-AF65-F5344CB8AC3E}">
        <p14:creationId xmlns:p14="http://schemas.microsoft.com/office/powerpoint/2010/main" val="26452066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ctr" rtl="0" fontAlgn="base">
        <a:spcBef>
          <a:spcPct val="0"/>
        </a:spcBef>
        <a:spcAft>
          <a:spcPct val="0"/>
        </a:spcAft>
        <a:defRPr kumimoji="1"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FFFFFF"/>
            </a:outerShdw>
          </a:effectLst>
          <a:latin typeface="Arial" charset="0"/>
          <a:ea typeface="ＭＳ Ｐゴシック" charset="-128"/>
        </a:defRPr>
      </a:lvl2pPr>
      <a:lvl3pPr algn="ctr" rtl="0" fontAlgn="base">
        <a:spcBef>
          <a:spcPct val="0"/>
        </a:spcBef>
        <a:spcAft>
          <a:spcPct val="0"/>
        </a:spcAft>
        <a:defRPr kumimoji="1" sz="4400">
          <a:solidFill>
            <a:schemeClr val="tx2"/>
          </a:solidFill>
          <a:effectLst>
            <a:outerShdw blurRad="38100" dist="38100" dir="2700000" algn="tl">
              <a:srgbClr val="FFFFFF"/>
            </a:outerShdw>
          </a:effectLst>
          <a:latin typeface="Arial" charset="0"/>
          <a:ea typeface="ＭＳ Ｐゴシック" charset="-128"/>
        </a:defRPr>
      </a:lvl3pPr>
      <a:lvl4pPr algn="ctr" rtl="0" fontAlgn="base">
        <a:spcBef>
          <a:spcPct val="0"/>
        </a:spcBef>
        <a:spcAft>
          <a:spcPct val="0"/>
        </a:spcAft>
        <a:defRPr kumimoji="1" sz="4400">
          <a:solidFill>
            <a:schemeClr val="tx2"/>
          </a:solidFill>
          <a:effectLst>
            <a:outerShdw blurRad="38100" dist="38100" dir="2700000" algn="tl">
              <a:srgbClr val="FFFFFF"/>
            </a:outerShdw>
          </a:effectLst>
          <a:latin typeface="Arial" charset="0"/>
          <a:ea typeface="ＭＳ Ｐゴシック" charset="-128"/>
        </a:defRPr>
      </a:lvl4pPr>
      <a:lvl5pPr algn="ctr" rtl="0" fontAlgn="base">
        <a:spcBef>
          <a:spcPct val="0"/>
        </a:spcBef>
        <a:spcAft>
          <a:spcPct val="0"/>
        </a:spcAft>
        <a:defRPr kumimoji="1" sz="4400">
          <a:solidFill>
            <a:schemeClr val="tx2"/>
          </a:solidFill>
          <a:effectLst>
            <a:outerShdw blurRad="38100" dist="38100" dir="2700000" algn="tl">
              <a:srgbClr val="FFFFFF"/>
            </a:outerShdw>
          </a:effectLst>
          <a:latin typeface="Arial" charset="0"/>
          <a:ea typeface="ＭＳ Ｐゴシック" charset="-128"/>
        </a:defRPr>
      </a:lvl5pPr>
      <a:lvl6pPr marL="457200" algn="ctr" rtl="0" fontAlgn="base">
        <a:spcBef>
          <a:spcPct val="0"/>
        </a:spcBef>
        <a:spcAft>
          <a:spcPct val="0"/>
        </a:spcAft>
        <a:defRPr kumimoji="1" sz="4400">
          <a:solidFill>
            <a:schemeClr val="tx2"/>
          </a:solidFill>
          <a:effectLst>
            <a:outerShdw blurRad="38100" dist="38100" dir="2700000" algn="tl">
              <a:srgbClr val="FFFFFF"/>
            </a:outerShdw>
          </a:effectLst>
          <a:latin typeface="Arial" charset="0"/>
          <a:ea typeface="ＭＳ Ｐゴシック" charset="-128"/>
        </a:defRPr>
      </a:lvl6pPr>
      <a:lvl7pPr marL="914400" algn="ctr" rtl="0" fontAlgn="base">
        <a:spcBef>
          <a:spcPct val="0"/>
        </a:spcBef>
        <a:spcAft>
          <a:spcPct val="0"/>
        </a:spcAft>
        <a:defRPr kumimoji="1" sz="4400">
          <a:solidFill>
            <a:schemeClr val="tx2"/>
          </a:solidFill>
          <a:effectLst>
            <a:outerShdw blurRad="38100" dist="38100" dir="2700000" algn="tl">
              <a:srgbClr val="FFFFFF"/>
            </a:outerShdw>
          </a:effectLst>
          <a:latin typeface="Arial" charset="0"/>
          <a:ea typeface="ＭＳ Ｐゴシック" charset="-128"/>
        </a:defRPr>
      </a:lvl7pPr>
      <a:lvl8pPr marL="1371600" algn="ctr" rtl="0" fontAlgn="base">
        <a:spcBef>
          <a:spcPct val="0"/>
        </a:spcBef>
        <a:spcAft>
          <a:spcPct val="0"/>
        </a:spcAft>
        <a:defRPr kumimoji="1" sz="4400">
          <a:solidFill>
            <a:schemeClr val="tx2"/>
          </a:solidFill>
          <a:effectLst>
            <a:outerShdw blurRad="38100" dist="38100" dir="2700000" algn="tl">
              <a:srgbClr val="FFFFFF"/>
            </a:outerShdw>
          </a:effectLst>
          <a:latin typeface="Arial" charset="0"/>
          <a:ea typeface="ＭＳ Ｐゴシック" charset="-128"/>
        </a:defRPr>
      </a:lvl8pPr>
      <a:lvl9pPr marL="1828800" algn="ctr" rtl="0" fontAlgn="base">
        <a:spcBef>
          <a:spcPct val="0"/>
        </a:spcBef>
        <a:spcAft>
          <a:spcPct val="0"/>
        </a:spcAft>
        <a:defRPr kumimoji="1" sz="4400">
          <a:solidFill>
            <a:schemeClr val="tx2"/>
          </a:solidFill>
          <a:effectLst>
            <a:outerShdw blurRad="38100" dist="38100" dir="2700000" algn="tl">
              <a:srgbClr val="FFFFFF"/>
            </a:outerShdw>
          </a:effectLst>
          <a:latin typeface="Arial" charset="0"/>
          <a:ea typeface="ＭＳ Ｐゴシック" charset="-128"/>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kumimoji="1"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kumimoji="1" sz="2800">
          <a:solidFill>
            <a:schemeClr val="tx1"/>
          </a:solidFill>
          <a:effectLst>
            <a:outerShdw blurRad="38100" dist="38100" dir="2700000" algn="tl">
              <a:srgbClr val="010199"/>
            </a:outerShdw>
          </a:effectLst>
          <a:latin typeface="+mn-lt"/>
          <a:ea typeface="+mn-ea"/>
        </a:defRPr>
      </a:lvl2pPr>
      <a:lvl3pPr marL="1143000" indent="-228600" algn="l" rtl="0" fontAlgn="base">
        <a:spcBef>
          <a:spcPct val="20000"/>
        </a:spcBef>
        <a:spcAft>
          <a:spcPct val="0"/>
        </a:spcAft>
        <a:buClr>
          <a:schemeClr val="accent2"/>
        </a:buClr>
        <a:buSzPct val="75000"/>
        <a:buFont typeface="Wingdings" pitchFamily="2" charset="2"/>
        <a:buChar char="l"/>
        <a:defRPr kumimoji="1" sz="2400">
          <a:solidFill>
            <a:schemeClr val="tx1"/>
          </a:solidFill>
          <a:effectLst>
            <a:outerShdw blurRad="38100" dist="38100" dir="2700000" algn="tl">
              <a:srgbClr val="010199"/>
            </a:outerShdw>
          </a:effectLst>
          <a:latin typeface="+mn-lt"/>
          <a:ea typeface="+mn-ea"/>
        </a:defRPr>
      </a:lvl3pPr>
      <a:lvl4pPr marL="1600200" indent="-228600" algn="l" rtl="0" fontAlgn="base">
        <a:spcBef>
          <a:spcPct val="20000"/>
        </a:spcBef>
        <a:spcAft>
          <a:spcPct val="0"/>
        </a:spcAft>
        <a:buClr>
          <a:schemeClr val="folHlink"/>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4pPr>
      <a:lvl5pPr marL="2057400" indent="-228600" algn="l" rtl="0" fontAlgn="base">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5pPr>
      <a:lvl6pPr marL="2514600" indent="-228600" algn="l" rtl="0" fontAlgn="base">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6pPr>
      <a:lvl7pPr marL="2971800" indent="-228600" algn="l" rtl="0" fontAlgn="base">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7pPr>
      <a:lvl8pPr marL="3429000" indent="-228600" algn="l" rtl="0" fontAlgn="base">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8pPr>
      <a:lvl9pPr marL="3886200" indent="-228600" algn="l" rtl="0" fontAlgn="base">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ja-JP" smtClean="0">
              <a:solidFill>
                <a:srgbClr val="FFFFFF"/>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ja-JP" smtClean="0">
              <a:solidFill>
                <a:srgbClr val="FFFFFF"/>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7D566B30-F2F8-4B43-945F-1696772B5FCA}" type="slidenum">
              <a:rPr lang="en-US" altLang="ja-JP" smtClean="0">
                <a:solidFill>
                  <a:srgbClr val="FFFFFF"/>
                </a:solidFill>
              </a:rPr>
              <a:pPr fontAlgn="base">
                <a:spcBef>
                  <a:spcPct val="0"/>
                </a:spcBef>
                <a:spcAft>
                  <a:spcPct val="0"/>
                </a:spcAft>
              </a:pPr>
              <a:t>‹#›</a:t>
            </a:fld>
            <a:endParaRPr lang="en-US" altLang="ja-JP" smtClean="0">
              <a:solidFill>
                <a:srgbClr val="FFFFFF"/>
              </a:solidFill>
            </a:endParaRPr>
          </a:p>
        </p:txBody>
      </p:sp>
    </p:spTree>
    <p:extLst>
      <p:ext uri="{BB962C8B-B14F-4D97-AF65-F5344CB8AC3E}">
        <p14:creationId xmlns:p14="http://schemas.microsoft.com/office/powerpoint/2010/main" val="2218422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23.xml"/><Relationship Id="rId6" Type="http://schemas.openxmlformats.org/officeDocument/2006/relationships/hyperlink" Target="file:///D:\Allfiles\&#25480;&#26989;24&#24180;\_&#23398;&#32722;&#24847;&#27442;&#12434;&#39640;&#12417;&#12427;&#23398;&#32722;&#25351;&#23566;\&#28508;&#22312;&#35352;&#25014;&#12392;&#12510;&#12452;&#12463;&#12525;&#12473;&#12486;&#12483;&#12503;\&#9679;&#28508;&#22312;&#35352;&#25014;&#30740;&#31350;&#12398;&#27010;&#35201;Ver01.PPT" TargetMode="External"/><Relationship Id="rId5" Type="http://schemas.openxmlformats.org/officeDocument/2006/relationships/hyperlink" Target="../../../ART/OHP&#35611;&#28436;/&#12503;&#12524;&#12476;&#12531;&#26448;&#26009;/sound_experiment_tera_ueda_tomari(3&#20998;10&#31186;&#12354;&#12383;&#12426;&#12363;&#12425;&#12487;&#12514;).VOB"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emf"/><Relationship Id="rId7" Type="http://schemas.microsoft.com/office/2007/relationships/hdphoto" Target="../media/hdphoto1.wdp"/><Relationship Id="rId2" Type="http://schemas.openxmlformats.org/officeDocument/2006/relationships/image" Target="../media/image2.emf"/><Relationship Id="rId1" Type="http://schemas.openxmlformats.org/officeDocument/2006/relationships/slideLayout" Target="../slideLayouts/slideLayout2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Microsoft_Excel_97-2003_______1.xls"/><Relationship Id="rId7" Type="http://schemas.openxmlformats.org/officeDocument/2006/relationships/oleObject" Target="../embeddings/Microsoft_Excel_97-2003_______3.xls"/><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Microsoft_Excel_97-2003_______2.xls"/><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sz="quarter"/>
          </p:nvPr>
        </p:nvSpPr>
        <p:spPr>
          <a:xfrm>
            <a:off x="685800" y="1844824"/>
            <a:ext cx="7772400" cy="1470025"/>
          </a:xfrm>
        </p:spPr>
        <p:txBody>
          <a:bodyPr/>
          <a:lstStyle/>
          <a:p>
            <a:r>
              <a:rPr lang="ja-JP" altLang="en-US" dirty="0"/>
              <a:t>知られざる感覚の</a:t>
            </a:r>
            <a:r>
              <a:rPr lang="ja-JP" altLang="en-US" dirty="0" smtClean="0"/>
              <a:t>世界</a:t>
            </a:r>
            <a:r>
              <a:rPr lang="en-US" altLang="ja-JP" dirty="0" smtClean="0"/>
              <a:t/>
            </a:r>
            <a:br>
              <a:rPr lang="en-US" altLang="ja-JP" dirty="0" smtClean="0"/>
            </a:br>
            <a:r>
              <a:rPr lang="ja-JP" altLang="en-US" sz="3600" dirty="0" smtClean="0"/>
              <a:t>－</a:t>
            </a:r>
            <a:r>
              <a:rPr lang="ja-JP" altLang="en-US" sz="3600" dirty="0"/>
              <a:t>崇高な思考に不可欠なものー</a:t>
            </a:r>
            <a:endParaRPr kumimoji="1" lang="ja-JP" altLang="en-US" sz="3600" dirty="0"/>
          </a:p>
        </p:txBody>
      </p:sp>
      <p:sp>
        <p:nvSpPr>
          <p:cNvPr id="3" name="サブタイトル 2"/>
          <p:cNvSpPr>
            <a:spLocks noGrp="1"/>
          </p:cNvSpPr>
          <p:nvPr>
            <p:ph type="subTitle" sz="quarter" idx="1"/>
          </p:nvPr>
        </p:nvSpPr>
        <p:spPr>
          <a:xfrm>
            <a:off x="1371600" y="4127103"/>
            <a:ext cx="6400800" cy="1752600"/>
          </a:xfrm>
        </p:spPr>
        <p:txBody>
          <a:bodyPr/>
          <a:lstStyle/>
          <a:p>
            <a:r>
              <a:rPr kumimoji="1" lang="ja-JP" altLang="en-US" dirty="0" smtClean="0">
                <a:solidFill>
                  <a:schemeClr val="tx1"/>
                </a:solidFill>
              </a:rPr>
              <a:t>岡山大学大学院教育学研究科</a:t>
            </a:r>
            <a:endParaRPr kumimoji="1" lang="en-US" altLang="ja-JP" dirty="0" smtClean="0">
              <a:solidFill>
                <a:schemeClr val="tx1"/>
              </a:solidFill>
            </a:endParaRPr>
          </a:p>
          <a:p>
            <a:r>
              <a:rPr lang="ja-JP" altLang="en-US" dirty="0">
                <a:solidFill>
                  <a:schemeClr val="tx1"/>
                </a:solidFill>
              </a:rPr>
              <a:t>寺澤孝文</a:t>
            </a:r>
            <a:endParaRPr kumimoji="1" lang="ja-JP" altLang="en-US" dirty="0">
              <a:solidFill>
                <a:schemeClr val="tx1"/>
              </a:solidFill>
            </a:endParaRPr>
          </a:p>
        </p:txBody>
      </p:sp>
      <p:sp>
        <p:nvSpPr>
          <p:cNvPr id="4" name="AutoShape 7">
            <a:hlinkClick r:id="" action="ppaction://noaction" highlightClick="1">
              <a:snd r:embed="rId2" name="housoudaigaku3.wav"/>
            </a:hlinkClick>
          </p:cNvPr>
          <p:cNvSpPr>
            <a:spLocks noChangeArrowheads="1"/>
          </p:cNvSpPr>
          <p:nvPr/>
        </p:nvSpPr>
        <p:spPr bwMode="auto">
          <a:xfrm>
            <a:off x="452060" y="380204"/>
            <a:ext cx="792162" cy="792163"/>
          </a:xfrm>
          <a:prstGeom prst="actionButtonSound">
            <a:avLst/>
          </a:prstGeom>
          <a:solidFill>
            <a:srgbClr val="FFFF00"/>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p>
            <a:endParaRPr lang="ja-JP" alt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213" y="380204"/>
            <a:ext cx="3647691" cy="1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18"/>
          <p:cNvGrpSpPr>
            <a:grpSpLocks/>
          </p:cNvGrpSpPr>
          <p:nvPr/>
        </p:nvGrpSpPr>
        <p:grpSpPr bwMode="auto">
          <a:xfrm rot="5400000">
            <a:off x="7290245" y="4944343"/>
            <a:ext cx="1358900" cy="1352550"/>
            <a:chOff x="912" y="1920"/>
            <a:chExt cx="1392" cy="1383"/>
          </a:xfrm>
        </p:grpSpPr>
        <p:sp>
          <p:nvSpPr>
            <p:cNvPr id="7" name="Rectangle 19"/>
            <p:cNvSpPr>
              <a:spLocks noChangeArrowheads="1"/>
            </p:cNvSpPr>
            <p:nvPr/>
          </p:nvSpPr>
          <p:spPr bwMode="auto">
            <a:xfrm>
              <a:off x="914" y="1922"/>
              <a:ext cx="410" cy="411"/>
            </a:xfrm>
            <a:prstGeom prst="rect">
              <a:avLst/>
            </a:prstGeom>
            <a:solidFill>
              <a:srgbClr val="000000"/>
            </a:solidFill>
            <a:ln w="9525">
              <a:solidFill>
                <a:schemeClr val="tx1"/>
              </a:solidFill>
              <a:miter lim="800000"/>
              <a:headEnd/>
              <a:tailEnd/>
            </a:ln>
          </p:spPr>
          <p:txBody>
            <a:bodyPr/>
            <a:lstStyle/>
            <a:p>
              <a:endParaRPr lang="ja-JP" altLang="en-US"/>
            </a:p>
          </p:txBody>
        </p:sp>
        <p:sp>
          <p:nvSpPr>
            <p:cNvPr id="8" name="Rectangle 20"/>
            <p:cNvSpPr>
              <a:spLocks noChangeArrowheads="1"/>
            </p:cNvSpPr>
            <p:nvPr/>
          </p:nvSpPr>
          <p:spPr bwMode="auto">
            <a:xfrm>
              <a:off x="1396" y="1920"/>
              <a:ext cx="410" cy="410"/>
            </a:xfrm>
            <a:prstGeom prst="rect">
              <a:avLst/>
            </a:prstGeom>
            <a:solidFill>
              <a:srgbClr val="FFFFFF"/>
            </a:solidFill>
            <a:ln w="9525">
              <a:solidFill>
                <a:srgbClr val="000000"/>
              </a:solidFill>
              <a:miter lim="800000"/>
              <a:headEnd/>
              <a:tailEnd/>
            </a:ln>
          </p:spPr>
          <p:txBody>
            <a:bodyPr/>
            <a:lstStyle/>
            <a:p>
              <a:endParaRPr lang="ja-JP" altLang="en-US"/>
            </a:p>
          </p:txBody>
        </p:sp>
        <p:sp>
          <p:nvSpPr>
            <p:cNvPr id="9" name="Rectangle 21"/>
            <p:cNvSpPr>
              <a:spLocks noChangeArrowheads="1"/>
            </p:cNvSpPr>
            <p:nvPr/>
          </p:nvSpPr>
          <p:spPr bwMode="auto">
            <a:xfrm>
              <a:off x="1883" y="1922"/>
              <a:ext cx="410" cy="411"/>
            </a:xfrm>
            <a:prstGeom prst="rect">
              <a:avLst/>
            </a:prstGeom>
            <a:solidFill>
              <a:srgbClr val="000000"/>
            </a:solidFill>
            <a:ln w="9525">
              <a:solidFill>
                <a:schemeClr val="tx1"/>
              </a:solidFill>
              <a:miter lim="800000"/>
              <a:headEnd/>
              <a:tailEnd/>
            </a:ln>
          </p:spPr>
          <p:txBody>
            <a:bodyPr/>
            <a:lstStyle/>
            <a:p>
              <a:endParaRPr lang="ja-JP" altLang="en-US"/>
            </a:p>
          </p:txBody>
        </p:sp>
        <p:sp>
          <p:nvSpPr>
            <p:cNvPr id="10" name="Rectangle 22"/>
            <p:cNvSpPr>
              <a:spLocks noChangeArrowheads="1"/>
            </p:cNvSpPr>
            <p:nvPr/>
          </p:nvSpPr>
          <p:spPr bwMode="auto">
            <a:xfrm>
              <a:off x="912" y="2415"/>
              <a:ext cx="410" cy="410"/>
            </a:xfrm>
            <a:prstGeom prst="rect">
              <a:avLst/>
            </a:prstGeom>
            <a:solidFill>
              <a:srgbClr val="000000"/>
            </a:solidFill>
            <a:ln w="9525">
              <a:solidFill>
                <a:schemeClr val="tx1"/>
              </a:solidFill>
              <a:miter lim="800000"/>
              <a:headEnd/>
              <a:tailEnd/>
            </a:ln>
          </p:spPr>
          <p:txBody>
            <a:bodyPr/>
            <a:lstStyle/>
            <a:p>
              <a:endParaRPr lang="ja-JP" altLang="en-US"/>
            </a:p>
          </p:txBody>
        </p:sp>
        <p:sp>
          <p:nvSpPr>
            <p:cNvPr id="11" name="Rectangle 23"/>
            <p:cNvSpPr>
              <a:spLocks noChangeArrowheads="1"/>
            </p:cNvSpPr>
            <p:nvPr/>
          </p:nvSpPr>
          <p:spPr bwMode="auto">
            <a:xfrm>
              <a:off x="1394" y="2413"/>
              <a:ext cx="410" cy="410"/>
            </a:xfrm>
            <a:prstGeom prst="rect">
              <a:avLst/>
            </a:prstGeom>
            <a:solidFill>
              <a:srgbClr val="000000"/>
            </a:solidFill>
            <a:ln w="9525">
              <a:solidFill>
                <a:schemeClr val="tx1"/>
              </a:solidFill>
              <a:miter lim="800000"/>
              <a:headEnd/>
              <a:tailEnd/>
            </a:ln>
          </p:spPr>
          <p:txBody>
            <a:bodyPr/>
            <a:lstStyle/>
            <a:p>
              <a:endParaRPr lang="ja-JP" altLang="en-US"/>
            </a:p>
          </p:txBody>
        </p:sp>
        <p:sp>
          <p:nvSpPr>
            <p:cNvPr id="12" name="Rectangle 24"/>
            <p:cNvSpPr>
              <a:spLocks noChangeArrowheads="1"/>
            </p:cNvSpPr>
            <p:nvPr/>
          </p:nvSpPr>
          <p:spPr bwMode="auto">
            <a:xfrm>
              <a:off x="1881" y="2415"/>
              <a:ext cx="409" cy="410"/>
            </a:xfrm>
            <a:prstGeom prst="rect">
              <a:avLst/>
            </a:prstGeom>
            <a:solidFill>
              <a:srgbClr val="000000"/>
            </a:solidFill>
            <a:ln w="9525">
              <a:solidFill>
                <a:schemeClr val="tx1"/>
              </a:solidFill>
              <a:miter lim="800000"/>
              <a:headEnd/>
              <a:tailEnd/>
            </a:ln>
          </p:spPr>
          <p:txBody>
            <a:bodyPr/>
            <a:lstStyle/>
            <a:p>
              <a:endParaRPr lang="ja-JP" altLang="en-US"/>
            </a:p>
          </p:txBody>
        </p:sp>
        <p:sp>
          <p:nvSpPr>
            <p:cNvPr id="13" name="Rectangle 25"/>
            <p:cNvSpPr>
              <a:spLocks noChangeArrowheads="1"/>
            </p:cNvSpPr>
            <p:nvPr/>
          </p:nvSpPr>
          <p:spPr bwMode="auto">
            <a:xfrm>
              <a:off x="926" y="2893"/>
              <a:ext cx="409" cy="410"/>
            </a:xfrm>
            <a:prstGeom prst="rect">
              <a:avLst/>
            </a:prstGeom>
            <a:solidFill>
              <a:srgbClr val="FFFFFF"/>
            </a:solidFill>
            <a:ln w="9525">
              <a:solidFill>
                <a:srgbClr val="000000"/>
              </a:solidFill>
              <a:miter lim="800000"/>
              <a:headEnd/>
              <a:tailEnd/>
            </a:ln>
          </p:spPr>
          <p:txBody>
            <a:bodyPr/>
            <a:lstStyle/>
            <a:p>
              <a:endParaRPr lang="ja-JP" altLang="en-US"/>
            </a:p>
          </p:txBody>
        </p:sp>
        <p:sp>
          <p:nvSpPr>
            <p:cNvPr id="14" name="Rectangle 26"/>
            <p:cNvSpPr>
              <a:spLocks noChangeArrowheads="1"/>
            </p:cNvSpPr>
            <p:nvPr/>
          </p:nvSpPr>
          <p:spPr bwMode="auto">
            <a:xfrm>
              <a:off x="1408" y="2890"/>
              <a:ext cx="409" cy="411"/>
            </a:xfrm>
            <a:prstGeom prst="rect">
              <a:avLst/>
            </a:prstGeom>
            <a:solidFill>
              <a:srgbClr val="000000"/>
            </a:solidFill>
            <a:ln w="9525">
              <a:solidFill>
                <a:schemeClr val="tx1"/>
              </a:solidFill>
              <a:miter lim="800000"/>
              <a:headEnd/>
              <a:tailEnd/>
            </a:ln>
          </p:spPr>
          <p:txBody>
            <a:bodyPr/>
            <a:lstStyle/>
            <a:p>
              <a:endParaRPr lang="ja-JP" altLang="en-US"/>
            </a:p>
          </p:txBody>
        </p:sp>
        <p:sp>
          <p:nvSpPr>
            <p:cNvPr id="15" name="Rectangle 27"/>
            <p:cNvSpPr>
              <a:spLocks noChangeArrowheads="1"/>
            </p:cNvSpPr>
            <p:nvPr/>
          </p:nvSpPr>
          <p:spPr bwMode="auto">
            <a:xfrm>
              <a:off x="1894" y="2893"/>
              <a:ext cx="410" cy="410"/>
            </a:xfrm>
            <a:prstGeom prst="rect">
              <a:avLst/>
            </a:prstGeom>
            <a:solidFill>
              <a:srgbClr val="000000"/>
            </a:solidFill>
            <a:ln w="9525">
              <a:solidFill>
                <a:schemeClr val="tx1"/>
              </a:solidFill>
              <a:miter lim="800000"/>
              <a:headEnd/>
              <a:tailEnd/>
            </a:ln>
          </p:spPr>
          <p:txBody>
            <a:bodyPr/>
            <a:lstStyle/>
            <a:p>
              <a:endParaRPr lang="ja-JP" altLang="en-US"/>
            </a:p>
          </p:txBody>
        </p:sp>
      </p:grpSp>
    </p:spTree>
    <p:extLst>
      <p:ext uri="{BB962C8B-B14F-4D97-AF65-F5344CB8AC3E}">
        <p14:creationId xmlns:p14="http://schemas.microsoft.com/office/powerpoint/2010/main" val="47468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パターン認識</a:t>
            </a:r>
            <a:r>
              <a:rPr kumimoji="1" lang="en-US" altLang="ja-JP" dirty="0" smtClean="0"/>
              <a:t/>
            </a:r>
            <a:br>
              <a:rPr kumimoji="1" lang="en-US" altLang="ja-JP" dirty="0" smtClean="0"/>
            </a:br>
            <a:r>
              <a:rPr lang="ja-JP" altLang="en-US" sz="4800" dirty="0">
                <a:latin typeface="HGP行書体" pitchFamily="66" charset="-128"/>
                <a:ea typeface="HGP行書体" pitchFamily="66" charset="-128"/>
              </a:rPr>
              <a:t>２</a:t>
            </a:r>
            <a:r>
              <a:rPr lang="ja-JP" altLang="en-US" dirty="0" smtClean="0"/>
              <a:t>を２と認識できる仕組み</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現在の主流：取り出し（照合）理論</a:t>
            </a:r>
            <a:endParaRPr kumimoji="1" lang="en-US" altLang="ja-JP" dirty="0" smtClean="0"/>
          </a:p>
          <a:p>
            <a:endParaRPr lang="en-US" altLang="ja-JP" dirty="0"/>
          </a:p>
          <a:p>
            <a:endParaRPr lang="en-US" altLang="ja-JP" dirty="0" smtClean="0"/>
          </a:p>
          <a:p>
            <a:endParaRPr lang="en-US" altLang="ja-JP" dirty="0"/>
          </a:p>
          <a:p>
            <a:endParaRPr lang="en-US" altLang="ja-JP" dirty="0" smtClean="0"/>
          </a:p>
          <a:p>
            <a:r>
              <a:rPr lang="ja-JP" altLang="en-US" dirty="0" smtClean="0"/>
              <a:t>現在のロボット</a:t>
            </a:r>
            <a:r>
              <a:rPr lang="ja-JP" altLang="en-US" dirty="0"/>
              <a:t>がプログラムされたことしかできない理由</a:t>
            </a:r>
            <a:endParaRPr lang="en-US" altLang="ja-JP" dirty="0"/>
          </a:p>
          <a:p>
            <a:r>
              <a:rPr lang="ja-JP" altLang="en-US" dirty="0" smtClean="0"/>
              <a:t>鉄腕アトムが生まれてこなかった理由</a:t>
            </a:r>
            <a:endParaRPr lang="en-US" altLang="ja-JP"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312467"/>
            <a:ext cx="3816424" cy="15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297793"/>
            <a:ext cx="3816424" cy="157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657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３％の壁</a:t>
            </a:r>
            <a:endParaRPr kumimoji="1" lang="ja-JP" altLang="en-US" dirty="0"/>
          </a:p>
        </p:txBody>
      </p:sp>
      <p:sp>
        <p:nvSpPr>
          <p:cNvPr id="3" name="コンテンツ プレースホルダー 2"/>
          <p:cNvSpPr>
            <a:spLocks noGrp="1"/>
          </p:cNvSpPr>
          <p:nvPr>
            <p:ph idx="1"/>
          </p:nvPr>
        </p:nvSpPr>
        <p:spPr>
          <a:xfrm>
            <a:off x="457200" y="1484784"/>
            <a:ext cx="8229600" cy="4530725"/>
          </a:xfrm>
        </p:spPr>
        <p:txBody>
          <a:bodyPr/>
          <a:lstStyle/>
          <a:p>
            <a:r>
              <a:rPr kumimoji="1" lang="ja-JP" altLang="en-US" dirty="0" smtClean="0"/>
              <a:t>自動化できないことばかり</a:t>
            </a:r>
            <a:r>
              <a:rPr lang="ja-JP" altLang="en-US" dirty="0" smtClean="0"/>
              <a:t>（</a:t>
            </a:r>
            <a:r>
              <a:rPr lang="en-US" altLang="ja-JP" dirty="0" smtClean="0"/>
              <a:t> OCR</a:t>
            </a:r>
            <a:r>
              <a:rPr lang="ja-JP" altLang="en-US" dirty="0" smtClean="0"/>
              <a:t>処理）</a:t>
            </a:r>
            <a:endParaRPr kumimoji="1" lang="en-US" altLang="ja-JP" dirty="0" smtClean="0"/>
          </a:p>
          <a:p>
            <a:pPr lvl="1"/>
            <a:r>
              <a:rPr lang="ja-JP" altLang="en-US" dirty="0" smtClean="0"/>
              <a:t>テストの採点にはどうしても教師の手がかかる</a:t>
            </a:r>
            <a:endParaRPr lang="en-US" altLang="ja-JP" dirty="0" smtClean="0"/>
          </a:p>
          <a:p>
            <a:pPr lvl="1"/>
            <a:r>
              <a:rPr lang="ja-JP" altLang="en-US" dirty="0" smtClean="0"/>
              <a:t>手書きの郵便番号の読み取り</a:t>
            </a:r>
            <a:endParaRPr lang="en-US" altLang="ja-JP" dirty="0" smtClean="0"/>
          </a:p>
          <a:p>
            <a:pPr lvl="1"/>
            <a:r>
              <a:rPr kumimoji="1" lang="ja-JP" altLang="en-US" dirty="0" smtClean="0"/>
              <a:t>Ｘ線写真から肺がんの病巣を特定する</a:t>
            </a:r>
            <a:endParaRPr kumimoji="1" lang="en-US" altLang="ja-JP" dirty="0" smtClean="0"/>
          </a:p>
          <a:p>
            <a:r>
              <a:rPr kumimoji="1" lang="ja-JP" altLang="en-US" dirty="0" smtClean="0"/>
              <a:t>専門家の知識や考えたことを言葉で集め、それをコンピュータに入れても、専門家と同じことをコンピュータはできない。（エキスパート研究の失敗）</a:t>
            </a:r>
            <a:endParaRPr kumimoji="1" lang="en-US" altLang="ja-JP" dirty="0" smtClean="0"/>
          </a:p>
          <a:p>
            <a:r>
              <a:rPr lang="ja-JP" altLang="en-US" dirty="0"/>
              <a:t>翻訳</a:t>
            </a:r>
            <a:r>
              <a:rPr lang="ja-JP" altLang="en-US" dirty="0" smtClean="0"/>
              <a:t>ソフトは使えない</a:t>
            </a:r>
            <a:endParaRPr kumimoji="1" lang="ja-JP" altLang="en-US" dirty="0"/>
          </a:p>
        </p:txBody>
      </p:sp>
    </p:spTree>
    <p:extLst>
      <p:ext uri="{BB962C8B-B14F-4D97-AF65-F5344CB8AC3E}">
        <p14:creationId xmlns:p14="http://schemas.microsoft.com/office/powerpoint/2010/main" val="2680264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人間の高次な創造的思考</a:t>
            </a:r>
            <a:endParaRPr kumimoji="1" lang="ja-JP" altLang="en-US" dirty="0"/>
          </a:p>
        </p:txBody>
      </p:sp>
      <p:sp>
        <p:nvSpPr>
          <p:cNvPr id="3" name="コンテンツ プレースホルダー 2"/>
          <p:cNvSpPr>
            <a:spLocks noGrp="1"/>
          </p:cNvSpPr>
          <p:nvPr>
            <p:ph idx="1"/>
          </p:nvPr>
        </p:nvSpPr>
        <p:spPr/>
        <p:txBody>
          <a:bodyPr/>
          <a:lstStyle/>
          <a:p>
            <a:r>
              <a:rPr lang="ja-JP" altLang="ja-JP" dirty="0" smtClean="0"/>
              <a:t>墨に五彩あり</a:t>
            </a:r>
            <a:endParaRPr lang="en-US" altLang="ja-JP" dirty="0" smtClean="0"/>
          </a:p>
          <a:p>
            <a:r>
              <a:rPr lang="ja-JP" altLang="en-US" dirty="0" smtClean="0"/>
              <a:t>作詞、作曲　　「天から降りてくる」</a:t>
            </a:r>
            <a:endParaRPr lang="en-US" altLang="ja-JP" dirty="0" smtClean="0"/>
          </a:p>
          <a:p>
            <a:r>
              <a:rPr kumimoji="1" lang="ja-JP" altLang="en-US" dirty="0" smtClean="0"/>
              <a:t>アインシュタインの相対性理論</a:t>
            </a:r>
            <a:r>
              <a:rPr lang="ja-JP" altLang="en-US" dirty="0" smtClean="0"/>
              <a:t>を考え出した思考と論文に書かれている論理は別物</a:t>
            </a:r>
            <a:endParaRPr kumimoji="1" lang="en-US" altLang="ja-JP" dirty="0" smtClean="0"/>
          </a:p>
          <a:p>
            <a:r>
              <a:rPr lang="ja-JP" altLang="en-US" dirty="0" smtClean="0"/>
              <a:t>寺澤の経験：マイクロステップの原理は手の動きから、</a:t>
            </a:r>
            <a:r>
              <a:rPr lang="en-US" altLang="ja-JP" dirty="0" smtClean="0"/>
              <a:t>UME</a:t>
            </a:r>
            <a:r>
              <a:rPr lang="ja-JP" altLang="en-US" dirty="0" smtClean="0"/>
              <a:t>は考えるのに</a:t>
            </a:r>
            <a:r>
              <a:rPr lang="en-US" altLang="ja-JP" dirty="0" smtClean="0"/>
              <a:t>5</a:t>
            </a:r>
            <a:r>
              <a:rPr lang="ja-JP" altLang="en-US" dirty="0" smtClean="0"/>
              <a:t>年、書くのに</a:t>
            </a:r>
            <a:r>
              <a:rPr lang="en-US" altLang="ja-JP" dirty="0" smtClean="0"/>
              <a:t>1</a:t>
            </a:r>
            <a:r>
              <a:rPr lang="ja-JP" altLang="en-US" dirty="0" smtClean="0"/>
              <a:t>か月</a:t>
            </a:r>
            <a:endParaRPr lang="en-US" altLang="ja-JP" dirty="0" smtClean="0"/>
          </a:p>
          <a:p>
            <a:r>
              <a:rPr lang="ja-JP" altLang="en-US" dirty="0"/>
              <a:t>羽生名人が強い理由：定石より</a:t>
            </a:r>
            <a:r>
              <a:rPr lang="ja-JP" altLang="en-US" dirty="0" smtClean="0"/>
              <a:t>実戦</a:t>
            </a:r>
            <a:endParaRPr lang="en-US" altLang="ja-JP" dirty="0" smtClean="0"/>
          </a:p>
        </p:txBody>
      </p:sp>
    </p:spTree>
    <p:extLst>
      <p:ext uri="{BB962C8B-B14F-4D97-AF65-F5344CB8AC3E}">
        <p14:creationId xmlns:p14="http://schemas.microsoft.com/office/powerpoint/2010/main" val="1020933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新しい認識の理論</a:t>
            </a:r>
            <a:r>
              <a:rPr kumimoji="1" lang="en-US" altLang="ja-JP" dirty="0" smtClean="0"/>
              <a:t/>
            </a:r>
            <a:br>
              <a:rPr kumimoji="1" lang="en-US" altLang="ja-JP" dirty="0" smtClean="0"/>
            </a:br>
            <a:r>
              <a:rPr lang="ja-JP" altLang="en-US" dirty="0"/>
              <a:t>創造的思考</a:t>
            </a:r>
            <a:r>
              <a:rPr lang="ja-JP" altLang="en-US" dirty="0" smtClean="0"/>
              <a:t>の</a:t>
            </a:r>
            <a:r>
              <a:rPr lang="ja-JP" altLang="en-US" dirty="0"/>
              <a:t>メカニズム</a:t>
            </a:r>
            <a:endParaRPr kumimoji="1" lang="ja-JP" altLang="en-US" dirty="0"/>
          </a:p>
        </p:txBody>
      </p:sp>
      <p:sp>
        <p:nvSpPr>
          <p:cNvPr id="3" name="コンテンツ プレースホルダー 2"/>
          <p:cNvSpPr>
            <a:spLocks noGrp="1"/>
          </p:cNvSpPr>
          <p:nvPr>
            <p:ph idx="1"/>
          </p:nvPr>
        </p:nvSpPr>
        <p:spPr>
          <a:xfrm>
            <a:off x="457200" y="1922611"/>
            <a:ext cx="8229600" cy="4530725"/>
          </a:xfrm>
        </p:spPr>
        <p:txBody>
          <a:bodyPr/>
          <a:lstStyle/>
          <a:p>
            <a:r>
              <a:rPr lang="ja-JP" altLang="en-US" sz="3600" dirty="0" smtClean="0"/>
              <a:t>言葉</a:t>
            </a:r>
            <a:r>
              <a:rPr lang="ja-JP" altLang="en-US" sz="3600" dirty="0"/>
              <a:t>では</a:t>
            </a:r>
            <a:r>
              <a:rPr lang="ja-JP" altLang="en-US" sz="3600" dirty="0" smtClean="0"/>
              <a:t>なく、感覚</a:t>
            </a:r>
            <a:endParaRPr lang="en-US" altLang="ja-JP" sz="3600" dirty="0" smtClean="0"/>
          </a:p>
          <a:p>
            <a:r>
              <a:rPr lang="ja-JP" altLang="en-US" sz="3600" dirty="0"/>
              <a:t>取り出しではなく、生成</a:t>
            </a:r>
            <a:endParaRPr lang="en-US" altLang="ja-JP" sz="3600" dirty="0"/>
          </a:p>
          <a:p>
            <a:r>
              <a:rPr kumimoji="1" lang="ja-JP" altLang="en-US" sz="3600" dirty="0" smtClean="0"/>
              <a:t>感覚の多様性だけでなく、繰り返し</a:t>
            </a:r>
            <a:endParaRPr kumimoji="1" lang="ja-JP" altLang="en-US" sz="3600" dirty="0"/>
          </a:p>
        </p:txBody>
      </p:sp>
    </p:spTree>
    <p:extLst>
      <p:ext uri="{BB962C8B-B14F-4D97-AF65-F5344CB8AC3E}">
        <p14:creationId xmlns:p14="http://schemas.microsoft.com/office/powerpoint/2010/main" val="3938689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言語</a:t>
            </a:r>
            <a:r>
              <a:rPr lang="ja-JP" altLang="en-US" dirty="0"/>
              <a:t>情報</a:t>
            </a:r>
            <a:r>
              <a:rPr kumimoji="1" lang="ja-JP" altLang="en-US" sz="3600" dirty="0" smtClean="0"/>
              <a:t>（シンボル）</a:t>
            </a:r>
            <a:r>
              <a:rPr kumimoji="1" lang="ja-JP" altLang="en-US" dirty="0" smtClean="0"/>
              <a:t>　ｖｓ　感覚情報</a:t>
            </a:r>
            <a:endParaRPr kumimoji="1" lang="ja-JP" altLang="en-US" dirty="0"/>
          </a:p>
        </p:txBody>
      </p:sp>
      <p:sp>
        <p:nvSpPr>
          <p:cNvPr id="35" name="Rectangle 36"/>
          <p:cNvSpPr txBox="1">
            <a:spLocks noChangeArrowheads="1"/>
          </p:cNvSpPr>
          <p:nvPr/>
        </p:nvSpPr>
        <p:spPr>
          <a:xfrm>
            <a:off x="35496" y="5229200"/>
            <a:ext cx="3565249" cy="1478951"/>
          </a:xfrm>
          <a:prstGeom prst="rect">
            <a:avLst/>
          </a:prstGeom>
        </p:spPr>
        <p:txBody>
          <a:bodyPr/>
          <a:lstStyle>
            <a:lvl1pPr marL="342900" indent="-342900" algn="l" rtl="0" fontAlgn="base">
              <a:spcBef>
                <a:spcPct val="20000"/>
              </a:spcBef>
              <a:spcAft>
                <a:spcPct val="0"/>
              </a:spcAft>
              <a:buClr>
                <a:schemeClr val="hlink"/>
              </a:buClr>
              <a:buSzPct val="75000"/>
              <a:buFont typeface="Wingdings" pitchFamily="2" charset="2"/>
              <a:buChar char="l"/>
              <a:defRPr kumimoji="1"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kumimoji="1" sz="2800">
                <a:solidFill>
                  <a:schemeClr val="tx1"/>
                </a:solidFill>
                <a:effectLst>
                  <a:outerShdw blurRad="38100" dist="38100" dir="2700000" algn="tl">
                    <a:srgbClr val="010199"/>
                  </a:outerShdw>
                </a:effectLst>
                <a:latin typeface="+mn-lt"/>
                <a:ea typeface="+mn-ea"/>
              </a:defRPr>
            </a:lvl2pPr>
            <a:lvl3pPr marL="1143000" indent="-228600" algn="l" rtl="0" fontAlgn="base">
              <a:spcBef>
                <a:spcPct val="20000"/>
              </a:spcBef>
              <a:spcAft>
                <a:spcPct val="0"/>
              </a:spcAft>
              <a:buClr>
                <a:schemeClr val="accent2"/>
              </a:buClr>
              <a:buSzPct val="75000"/>
              <a:buFont typeface="Wingdings" pitchFamily="2" charset="2"/>
              <a:buChar char="l"/>
              <a:defRPr kumimoji="1" sz="2400">
                <a:solidFill>
                  <a:schemeClr val="tx1"/>
                </a:solidFill>
                <a:effectLst>
                  <a:outerShdw blurRad="38100" dist="38100" dir="2700000" algn="tl">
                    <a:srgbClr val="010199"/>
                  </a:outerShdw>
                </a:effectLst>
                <a:latin typeface="+mn-lt"/>
                <a:ea typeface="+mn-ea"/>
              </a:defRPr>
            </a:lvl3pPr>
            <a:lvl4pPr marL="1600200" indent="-228600" algn="l" rtl="0" fontAlgn="base">
              <a:spcBef>
                <a:spcPct val="20000"/>
              </a:spcBef>
              <a:spcAft>
                <a:spcPct val="0"/>
              </a:spcAft>
              <a:buClr>
                <a:schemeClr val="folHlink"/>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4pPr>
            <a:lvl5pPr marL="2057400" indent="-228600" algn="l" rtl="0" fontAlgn="base">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5pPr>
            <a:lvl6pPr marL="2514600" indent="-228600" algn="l" rtl="0" fontAlgn="base">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6pPr>
            <a:lvl7pPr marL="2971800" indent="-228600" algn="l" rtl="0" fontAlgn="base">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7pPr>
            <a:lvl8pPr marL="3429000" indent="-228600" algn="l" rtl="0" fontAlgn="base">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8pPr>
            <a:lvl9pPr marL="3886200" indent="-228600" algn="l" rtl="0" fontAlgn="base">
              <a:spcBef>
                <a:spcPct val="20000"/>
              </a:spcBef>
              <a:spcAft>
                <a:spcPct val="0"/>
              </a:spcAft>
              <a:buClr>
                <a:schemeClr val="tx1"/>
              </a:buClr>
              <a:buSzPct val="75000"/>
              <a:buFont typeface="Wingdings" pitchFamily="2" charset="2"/>
              <a:buChar char="l"/>
              <a:defRPr kumimoji="1" sz="2000">
                <a:solidFill>
                  <a:schemeClr val="tx1"/>
                </a:solidFill>
                <a:effectLst>
                  <a:outerShdw blurRad="38100" dist="38100" dir="2700000" algn="tl">
                    <a:srgbClr val="010199"/>
                  </a:outerShdw>
                </a:effectLst>
                <a:latin typeface="+mn-lt"/>
                <a:ea typeface="+mn-ea"/>
              </a:defRPr>
            </a:lvl9pPr>
          </a:lstStyle>
          <a:p>
            <a:r>
              <a:rPr lang="ja-JP" altLang="en-US" sz="2000" dirty="0" smtClean="0">
                <a:effectLst/>
              </a:rPr>
              <a:t>現在の認識の理論では、知識は</a:t>
            </a:r>
            <a:r>
              <a:rPr lang="ja-JP" altLang="en-US" sz="2000" b="1" u="sng" dirty="0" smtClean="0">
                <a:solidFill>
                  <a:srgbClr val="FFFF00"/>
                </a:solidFill>
                <a:effectLst/>
              </a:rPr>
              <a:t>言葉（シンボル）</a:t>
            </a:r>
            <a:r>
              <a:rPr lang="ja-JP" altLang="en-US" sz="2000" dirty="0" smtClean="0">
                <a:effectLst/>
              </a:rPr>
              <a:t>を最小単位として表現されている（意味ネットワーク理論）</a:t>
            </a:r>
            <a:endParaRPr lang="ja-JP" altLang="en-US" sz="2000" dirty="0">
              <a:effectLst/>
            </a:endParaRPr>
          </a:p>
        </p:txBody>
      </p:sp>
      <p:grpSp>
        <p:nvGrpSpPr>
          <p:cNvPr id="36" name="Group 68"/>
          <p:cNvGrpSpPr>
            <a:grpSpLocks/>
          </p:cNvGrpSpPr>
          <p:nvPr/>
        </p:nvGrpSpPr>
        <p:grpSpPr bwMode="auto">
          <a:xfrm>
            <a:off x="506633" y="1484784"/>
            <a:ext cx="2879449" cy="3348911"/>
            <a:chOff x="2526" y="1374"/>
            <a:chExt cx="2352" cy="2736"/>
          </a:xfrm>
        </p:grpSpPr>
        <p:sp>
          <p:nvSpPr>
            <p:cNvPr id="37" name="Oval 69"/>
            <p:cNvSpPr>
              <a:spLocks noChangeArrowheads="1"/>
            </p:cNvSpPr>
            <p:nvPr/>
          </p:nvSpPr>
          <p:spPr bwMode="auto">
            <a:xfrm>
              <a:off x="3102" y="1374"/>
              <a:ext cx="576" cy="288"/>
            </a:xfrm>
            <a:prstGeom prst="ellipse">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solidFill>
                    <a:srgbClr val="000000"/>
                  </a:solidFill>
                </a:rPr>
                <a:t>牧場</a:t>
              </a:r>
            </a:p>
          </p:txBody>
        </p:sp>
        <p:sp>
          <p:nvSpPr>
            <p:cNvPr id="38" name="Oval 70"/>
            <p:cNvSpPr>
              <a:spLocks noChangeArrowheads="1"/>
            </p:cNvSpPr>
            <p:nvPr/>
          </p:nvSpPr>
          <p:spPr bwMode="auto">
            <a:xfrm>
              <a:off x="3294" y="1806"/>
              <a:ext cx="576" cy="288"/>
            </a:xfrm>
            <a:prstGeom prst="ellipse">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solidFill>
                    <a:srgbClr val="000000"/>
                  </a:solidFill>
                </a:rPr>
                <a:t>ミルク</a:t>
              </a:r>
            </a:p>
          </p:txBody>
        </p:sp>
        <p:sp>
          <p:nvSpPr>
            <p:cNvPr id="39" name="Oval 71"/>
            <p:cNvSpPr>
              <a:spLocks noChangeArrowheads="1"/>
            </p:cNvSpPr>
            <p:nvPr/>
          </p:nvSpPr>
          <p:spPr bwMode="auto">
            <a:xfrm>
              <a:off x="3822" y="1374"/>
              <a:ext cx="576" cy="288"/>
            </a:xfrm>
            <a:prstGeom prst="ellipse">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solidFill>
                    <a:srgbClr val="000000"/>
                  </a:solidFill>
                </a:rPr>
                <a:t>牛</a:t>
              </a:r>
            </a:p>
          </p:txBody>
        </p:sp>
        <p:sp>
          <p:nvSpPr>
            <p:cNvPr id="40" name="Oval 72"/>
            <p:cNvSpPr>
              <a:spLocks noChangeArrowheads="1"/>
            </p:cNvSpPr>
            <p:nvPr/>
          </p:nvSpPr>
          <p:spPr bwMode="auto">
            <a:xfrm>
              <a:off x="3198" y="2238"/>
              <a:ext cx="576" cy="288"/>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solidFill>
                    <a:srgbClr val="000000"/>
                  </a:solidFill>
                </a:rPr>
                <a:t>白</a:t>
              </a:r>
            </a:p>
          </p:txBody>
        </p:sp>
        <p:sp>
          <p:nvSpPr>
            <p:cNvPr id="41" name="Oval 73"/>
            <p:cNvSpPr>
              <a:spLocks noChangeArrowheads="1"/>
            </p:cNvSpPr>
            <p:nvPr/>
          </p:nvSpPr>
          <p:spPr bwMode="auto">
            <a:xfrm>
              <a:off x="3918" y="2238"/>
              <a:ext cx="576" cy="288"/>
            </a:xfrm>
            <a:prstGeom prst="ellipse">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solidFill>
                    <a:srgbClr val="000000"/>
                  </a:solidFill>
                </a:rPr>
                <a:t>青</a:t>
              </a:r>
            </a:p>
          </p:txBody>
        </p:sp>
        <p:sp>
          <p:nvSpPr>
            <p:cNvPr id="42" name="Oval 74"/>
            <p:cNvSpPr>
              <a:spLocks noChangeArrowheads="1"/>
            </p:cNvSpPr>
            <p:nvPr/>
          </p:nvSpPr>
          <p:spPr bwMode="auto">
            <a:xfrm>
              <a:off x="3198" y="2766"/>
              <a:ext cx="576" cy="288"/>
            </a:xfrm>
            <a:prstGeom prst="ellipse">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solidFill>
                    <a:srgbClr val="000000"/>
                  </a:solidFill>
                </a:rPr>
                <a:t>黄</a:t>
              </a:r>
            </a:p>
          </p:txBody>
        </p:sp>
        <p:sp>
          <p:nvSpPr>
            <p:cNvPr id="43" name="Oval 75"/>
            <p:cNvSpPr>
              <a:spLocks noChangeArrowheads="1"/>
            </p:cNvSpPr>
            <p:nvPr/>
          </p:nvSpPr>
          <p:spPr bwMode="auto">
            <a:xfrm>
              <a:off x="4302" y="2574"/>
              <a:ext cx="576" cy="288"/>
            </a:xfrm>
            <a:prstGeom prst="ellipse">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solidFill>
                    <a:srgbClr val="000000"/>
                  </a:solidFill>
                </a:rPr>
                <a:t>赤</a:t>
              </a:r>
            </a:p>
          </p:txBody>
        </p:sp>
        <p:sp>
          <p:nvSpPr>
            <p:cNvPr id="44" name="Oval 76"/>
            <p:cNvSpPr>
              <a:spLocks noChangeArrowheads="1"/>
            </p:cNvSpPr>
            <p:nvPr/>
          </p:nvSpPr>
          <p:spPr bwMode="auto">
            <a:xfrm>
              <a:off x="2814" y="3294"/>
              <a:ext cx="576" cy="288"/>
            </a:xfrm>
            <a:prstGeom prst="ellipse">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solidFill>
                    <a:srgbClr val="000000"/>
                  </a:solidFill>
                </a:rPr>
                <a:t>菊</a:t>
              </a:r>
            </a:p>
          </p:txBody>
        </p:sp>
        <p:sp>
          <p:nvSpPr>
            <p:cNvPr id="45" name="Oval 77"/>
            <p:cNvSpPr>
              <a:spLocks noChangeArrowheads="1"/>
            </p:cNvSpPr>
            <p:nvPr/>
          </p:nvSpPr>
          <p:spPr bwMode="auto">
            <a:xfrm>
              <a:off x="4014" y="2910"/>
              <a:ext cx="576" cy="288"/>
            </a:xfrm>
            <a:prstGeom prst="ellipse">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dirty="0">
                  <a:solidFill>
                    <a:srgbClr val="000000"/>
                  </a:solidFill>
                </a:rPr>
                <a:t>信号</a:t>
              </a:r>
            </a:p>
          </p:txBody>
        </p:sp>
        <p:sp>
          <p:nvSpPr>
            <p:cNvPr id="46" name="Oval 78"/>
            <p:cNvSpPr>
              <a:spLocks noChangeArrowheads="1"/>
            </p:cNvSpPr>
            <p:nvPr/>
          </p:nvSpPr>
          <p:spPr bwMode="auto">
            <a:xfrm>
              <a:off x="2526" y="2190"/>
              <a:ext cx="576" cy="288"/>
            </a:xfrm>
            <a:prstGeom prst="ellipse">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solidFill>
                    <a:srgbClr val="000000"/>
                  </a:solidFill>
                </a:rPr>
                <a:t>黒</a:t>
              </a:r>
            </a:p>
          </p:txBody>
        </p:sp>
        <p:sp>
          <p:nvSpPr>
            <p:cNvPr id="47" name="Oval 79"/>
            <p:cNvSpPr>
              <a:spLocks noChangeArrowheads="1"/>
            </p:cNvSpPr>
            <p:nvPr/>
          </p:nvSpPr>
          <p:spPr bwMode="auto">
            <a:xfrm>
              <a:off x="4014" y="3294"/>
              <a:ext cx="576" cy="288"/>
            </a:xfrm>
            <a:prstGeom prst="ellipse">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solidFill>
                    <a:srgbClr val="000000"/>
                  </a:solidFill>
                </a:rPr>
                <a:t>自動車</a:t>
              </a:r>
            </a:p>
          </p:txBody>
        </p:sp>
        <p:sp>
          <p:nvSpPr>
            <p:cNvPr id="48" name="Oval 80"/>
            <p:cNvSpPr>
              <a:spLocks noChangeArrowheads="1"/>
            </p:cNvSpPr>
            <p:nvPr/>
          </p:nvSpPr>
          <p:spPr bwMode="auto">
            <a:xfrm>
              <a:off x="3390" y="3774"/>
              <a:ext cx="576" cy="288"/>
            </a:xfrm>
            <a:prstGeom prst="ellipse">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dirty="0">
                  <a:solidFill>
                    <a:srgbClr val="000000"/>
                  </a:solidFill>
                </a:rPr>
                <a:t>たんぽぽ</a:t>
              </a:r>
            </a:p>
          </p:txBody>
        </p:sp>
        <p:cxnSp>
          <p:nvCxnSpPr>
            <p:cNvPr id="49" name="AutoShape 81"/>
            <p:cNvCxnSpPr>
              <a:cxnSpLocks noChangeShapeType="1"/>
              <a:stCxn id="37" idx="4"/>
              <a:endCxn id="38" idx="0"/>
            </p:cNvCxnSpPr>
            <p:nvPr/>
          </p:nvCxnSpPr>
          <p:spPr bwMode="auto">
            <a:xfrm>
              <a:off x="3390" y="1662"/>
              <a:ext cx="192" cy="14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82"/>
            <p:cNvCxnSpPr>
              <a:cxnSpLocks noChangeShapeType="1"/>
              <a:stCxn id="38" idx="7"/>
              <a:endCxn id="39" idx="4"/>
            </p:cNvCxnSpPr>
            <p:nvPr/>
          </p:nvCxnSpPr>
          <p:spPr bwMode="auto">
            <a:xfrm flipV="1">
              <a:off x="3786" y="1662"/>
              <a:ext cx="324" cy="18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83"/>
            <p:cNvCxnSpPr>
              <a:cxnSpLocks noChangeShapeType="1"/>
              <a:stCxn id="40" idx="0"/>
              <a:endCxn id="38" idx="4"/>
            </p:cNvCxnSpPr>
            <p:nvPr/>
          </p:nvCxnSpPr>
          <p:spPr bwMode="auto">
            <a:xfrm flipV="1">
              <a:off x="3486" y="2094"/>
              <a:ext cx="96" cy="14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84"/>
            <p:cNvCxnSpPr>
              <a:cxnSpLocks noChangeShapeType="1"/>
              <a:stCxn id="41" idx="2"/>
              <a:endCxn id="40" idx="7"/>
            </p:cNvCxnSpPr>
            <p:nvPr/>
          </p:nvCxnSpPr>
          <p:spPr bwMode="auto">
            <a:xfrm flipH="1" flipV="1">
              <a:off x="3690" y="2280"/>
              <a:ext cx="228" cy="10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85"/>
            <p:cNvCxnSpPr>
              <a:cxnSpLocks noChangeShapeType="1"/>
              <a:stCxn id="40" idx="5"/>
              <a:endCxn id="43" idx="2"/>
            </p:cNvCxnSpPr>
            <p:nvPr/>
          </p:nvCxnSpPr>
          <p:spPr bwMode="auto">
            <a:xfrm>
              <a:off x="3690" y="2484"/>
              <a:ext cx="612" cy="23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86"/>
            <p:cNvCxnSpPr>
              <a:cxnSpLocks noChangeShapeType="1"/>
              <a:stCxn id="41" idx="4"/>
              <a:endCxn id="43" idx="1"/>
            </p:cNvCxnSpPr>
            <p:nvPr/>
          </p:nvCxnSpPr>
          <p:spPr bwMode="auto">
            <a:xfrm>
              <a:off x="4206" y="2526"/>
              <a:ext cx="180" cy="9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87"/>
            <p:cNvCxnSpPr>
              <a:cxnSpLocks noChangeShapeType="1"/>
              <a:stCxn id="46" idx="6"/>
              <a:endCxn id="40" idx="2"/>
            </p:cNvCxnSpPr>
            <p:nvPr/>
          </p:nvCxnSpPr>
          <p:spPr bwMode="auto">
            <a:xfrm>
              <a:off x="3102" y="2334"/>
              <a:ext cx="96" cy="4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AutoShape 88"/>
            <p:cNvCxnSpPr>
              <a:cxnSpLocks noChangeShapeType="1"/>
              <a:stCxn id="40" idx="4"/>
              <a:endCxn id="42" idx="0"/>
            </p:cNvCxnSpPr>
            <p:nvPr/>
          </p:nvCxnSpPr>
          <p:spPr bwMode="auto">
            <a:xfrm>
              <a:off x="3486" y="2526"/>
              <a:ext cx="0"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89"/>
            <p:cNvCxnSpPr>
              <a:cxnSpLocks noChangeShapeType="1"/>
              <a:stCxn id="45" idx="2"/>
              <a:endCxn id="42" idx="5"/>
            </p:cNvCxnSpPr>
            <p:nvPr/>
          </p:nvCxnSpPr>
          <p:spPr bwMode="auto">
            <a:xfrm flipH="1" flipV="1">
              <a:off x="3690" y="3012"/>
              <a:ext cx="324" cy="4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90"/>
            <p:cNvCxnSpPr>
              <a:cxnSpLocks noChangeShapeType="1"/>
              <a:stCxn id="45" idx="0"/>
            </p:cNvCxnSpPr>
            <p:nvPr/>
          </p:nvCxnSpPr>
          <p:spPr bwMode="auto">
            <a:xfrm flipV="1">
              <a:off x="4302" y="2814"/>
              <a:ext cx="96" cy="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91"/>
            <p:cNvCxnSpPr>
              <a:cxnSpLocks noChangeShapeType="1"/>
              <a:stCxn id="45" idx="0"/>
              <a:endCxn id="41" idx="4"/>
            </p:cNvCxnSpPr>
            <p:nvPr/>
          </p:nvCxnSpPr>
          <p:spPr bwMode="auto">
            <a:xfrm flipH="1" flipV="1">
              <a:off x="4206" y="2526"/>
              <a:ext cx="96" cy="38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92"/>
            <p:cNvCxnSpPr>
              <a:cxnSpLocks noChangeShapeType="1"/>
              <a:stCxn id="44" idx="0"/>
              <a:endCxn id="42" idx="3"/>
            </p:cNvCxnSpPr>
            <p:nvPr/>
          </p:nvCxnSpPr>
          <p:spPr bwMode="auto">
            <a:xfrm flipV="1">
              <a:off x="3102" y="3012"/>
              <a:ext cx="180" cy="28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93"/>
            <p:cNvCxnSpPr>
              <a:cxnSpLocks noChangeShapeType="1"/>
              <a:stCxn id="48" idx="0"/>
              <a:endCxn id="42" idx="4"/>
            </p:cNvCxnSpPr>
            <p:nvPr/>
          </p:nvCxnSpPr>
          <p:spPr bwMode="auto">
            <a:xfrm flipH="1" flipV="1">
              <a:off x="3486" y="3054"/>
              <a:ext cx="192" cy="72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Oval 94"/>
            <p:cNvSpPr>
              <a:spLocks noChangeArrowheads="1"/>
            </p:cNvSpPr>
            <p:nvPr/>
          </p:nvSpPr>
          <p:spPr bwMode="auto">
            <a:xfrm>
              <a:off x="2670" y="3822"/>
              <a:ext cx="576" cy="288"/>
            </a:xfrm>
            <a:prstGeom prst="ellipse">
              <a:avLst/>
            </a:prstGeom>
            <a:solidFill>
              <a:srgbClr val="FFFF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solidFill>
                    <a:srgbClr val="000000"/>
                  </a:solidFill>
                </a:rPr>
                <a:t>すみれ</a:t>
              </a:r>
            </a:p>
          </p:txBody>
        </p:sp>
        <p:cxnSp>
          <p:nvCxnSpPr>
            <p:cNvPr id="63" name="AutoShape 95"/>
            <p:cNvCxnSpPr>
              <a:cxnSpLocks noChangeShapeType="1"/>
              <a:stCxn id="44" idx="3"/>
              <a:endCxn id="62" idx="0"/>
            </p:cNvCxnSpPr>
            <p:nvPr/>
          </p:nvCxnSpPr>
          <p:spPr bwMode="auto">
            <a:xfrm>
              <a:off x="2898" y="3540"/>
              <a:ext cx="60" cy="28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AutoShape 96"/>
            <p:cNvCxnSpPr>
              <a:cxnSpLocks noChangeShapeType="1"/>
              <a:stCxn id="48" idx="3"/>
              <a:endCxn id="62" idx="7"/>
            </p:cNvCxnSpPr>
            <p:nvPr/>
          </p:nvCxnSpPr>
          <p:spPr bwMode="auto">
            <a:xfrm flipH="1" flipV="1">
              <a:off x="3162" y="3864"/>
              <a:ext cx="312" cy="1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AutoShape 97"/>
            <p:cNvCxnSpPr>
              <a:cxnSpLocks noChangeShapeType="1"/>
              <a:stCxn id="44" idx="5"/>
              <a:endCxn id="48" idx="1"/>
            </p:cNvCxnSpPr>
            <p:nvPr/>
          </p:nvCxnSpPr>
          <p:spPr bwMode="auto">
            <a:xfrm>
              <a:off x="3306" y="3540"/>
              <a:ext cx="168"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98"/>
            <p:cNvCxnSpPr>
              <a:cxnSpLocks noChangeShapeType="1"/>
              <a:stCxn id="47" idx="0"/>
            </p:cNvCxnSpPr>
            <p:nvPr/>
          </p:nvCxnSpPr>
          <p:spPr bwMode="auto">
            <a:xfrm flipH="1" flipV="1">
              <a:off x="4254" y="3198"/>
              <a:ext cx="48" cy="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555246"/>
            <a:ext cx="1846760" cy="360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504371"/>
            <a:ext cx="2658215" cy="365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正方形/長方形 68"/>
          <p:cNvSpPr/>
          <p:nvPr/>
        </p:nvSpPr>
        <p:spPr>
          <a:xfrm>
            <a:off x="3600746" y="5085184"/>
            <a:ext cx="5285654" cy="1772816"/>
          </a:xfrm>
          <a:prstGeom prst="rect">
            <a:avLst/>
          </a:prstGeom>
        </p:spPr>
        <p:txBody>
          <a:bodyPr/>
          <a:lstStyle/>
          <a:p>
            <a:pPr algn="ctr" fontAlgn="base">
              <a:spcBef>
                <a:spcPct val="20000"/>
              </a:spcBef>
              <a:spcAft>
                <a:spcPct val="0"/>
              </a:spcAft>
              <a:buClr>
                <a:schemeClr val="hlink"/>
              </a:buClr>
              <a:buSzPct val="75000"/>
            </a:pPr>
            <a:r>
              <a:rPr lang="zh-TW" altLang="en-US" sz="2000" b="1" dirty="0">
                <a:solidFill>
                  <a:srgbClr val="FFFF00"/>
                </a:solidFill>
              </a:rPr>
              <a:t>螺旋型記憶表象</a:t>
            </a:r>
            <a:r>
              <a:rPr lang="zh-TW" altLang="en-US" sz="2000" b="1" dirty="0" smtClean="0">
                <a:solidFill>
                  <a:srgbClr val="FFFF00"/>
                </a:solidFill>
              </a:rPr>
              <a:t>理論</a:t>
            </a:r>
            <a:r>
              <a:rPr lang="zh-TW" altLang="en-US" sz="2000" dirty="0" smtClean="0"/>
              <a:t/>
            </a:r>
            <a:br>
              <a:rPr lang="zh-TW" altLang="en-US" sz="2000" dirty="0" smtClean="0"/>
            </a:br>
            <a:r>
              <a:rPr lang="zh-TW" altLang="en-US" sz="2000" dirty="0" smtClean="0"/>
              <a:t>（</a:t>
            </a:r>
            <a:r>
              <a:rPr lang="zh-TW" altLang="en-US" sz="2000" dirty="0"/>
              <a:t>寺澤</a:t>
            </a:r>
            <a:r>
              <a:rPr lang="en-US" altLang="zh-TW" sz="2000" dirty="0"/>
              <a:t>,1994,2005;Terasawa, 2005</a:t>
            </a:r>
            <a:r>
              <a:rPr lang="zh-TW" altLang="en-US" sz="2000" dirty="0"/>
              <a:t>）</a:t>
            </a:r>
            <a:endParaRPr lang="en-US" altLang="ja-JP" sz="2000" dirty="0" smtClean="0"/>
          </a:p>
          <a:p>
            <a:pPr marL="800100" lvl="1" indent="-342900" fontAlgn="base">
              <a:spcBef>
                <a:spcPct val="20000"/>
              </a:spcBef>
              <a:spcAft>
                <a:spcPct val="0"/>
              </a:spcAft>
              <a:buClr>
                <a:schemeClr val="hlink"/>
              </a:buClr>
              <a:buSzPct val="75000"/>
              <a:buFont typeface="Wingdings" pitchFamily="2" charset="2"/>
              <a:buChar char="l"/>
            </a:pPr>
            <a:r>
              <a:rPr lang="ja-JP" altLang="en-US" sz="2000" dirty="0" smtClean="0"/>
              <a:t>受容器から入力するインパルスのパターンのみが蓄えられている。</a:t>
            </a:r>
            <a:endParaRPr lang="en-US" altLang="ja-JP" sz="2000" dirty="0" smtClean="0"/>
          </a:p>
          <a:p>
            <a:pPr marL="800100" lvl="1" indent="-342900" fontAlgn="base">
              <a:spcBef>
                <a:spcPct val="20000"/>
              </a:spcBef>
              <a:spcAft>
                <a:spcPct val="0"/>
              </a:spcAft>
              <a:buClr>
                <a:schemeClr val="hlink"/>
              </a:buClr>
              <a:buSzPct val="75000"/>
              <a:buFont typeface="Wingdings" pitchFamily="2" charset="2"/>
              <a:buChar char="l"/>
            </a:pPr>
            <a:r>
              <a:rPr lang="ja-JP" altLang="en-US" sz="2000" dirty="0"/>
              <a:t>時間軸</a:t>
            </a:r>
            <a:r>
              <a:rPr lang="ja-JP" altLang="en-US" sz="2000" dirty="0" smtClean="0"/>
              <a:t>を</a:t>
            </a:r>
            <a:r>
              <a:rPr lang="ja-JP" altLang="en-US" sz="2000" dirty="0"/>
              <a:t>想定</a:t>
            </a:r>
            <a:endParaRPr lang="en-US" altLang="ja-JP" sz="2000" dirty="0" smtClean="0"/>
          </a:p>
          <a:p>
            <a:pPr marL="342900" indent="-342900" fontAlgn="base">
              <a:spcBef>
                <a:spcPct val="20000"/>
              </a:spcBef>
              <a:spcAft>
                <a:spcPct val="0"/>
              </a:spcAft>
              <a:buClr>
                <a:schemeClr val="hlink"/>
              </a:buClr>
              <a:buSzPct val="75000"/>
              <a:buFont typeface="Wingdings" pitchFamily="2" charset="2"/>
              <a:buChar char="l"/>
            </a:pPr>
            <a:endParaRPr lang="ja-JP" altLang="en-US" sz="2000" dirty="0"/>
          </a:p>
        </p:txBody>
      </p:sp>
    </p:spTree>
    <p:extLst>
      <p:ext uri="{BB962C8B-B14F-4D97-AF65-F5344CB8AC3E}">
        <p14:creationId xmlns:p14="http://schemas.microsoft.com/office/powerpoint/2010/main" val="40388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395536" y="116632"/>
            <a:ext cx="4834880" cy="576064"/>
          </a:xfrm>
        </p:spPr>
        <p:txBody>
          <a:bodyPr>
            <a:noAutofit/>
          </a:bodyPr>
          <a:lstStyle/>
          <a:p>
            <a:pPr algn="l"/>
            <a:r>
              <a:rPr lang="ja-JP" altLang="en-US" sz="3600" dirty="0">
                <a:ln w="1905">
                  <a:solidFill>
                    <a:srgbClr val="FF0000"/>
                  </a:solidFill>
                </a:ln>
                <a:solidFill>
                  <a:srgbClr val="FF0000"/>
                </a:solidFill>
                <a:effectLst>
                  <a:innerShdw blurRad="69850" dist="43180" dir="5400000">
                    <a:srgbClr val="000000">
                      <a:alpha val="65000"/>
                    </a:srgbClr>
                  </a:innerShdw>
                </a:effectLst>
                <a:latin typeface="+mn-ea"/>
                <a:ea typeface="+mn-ea"/>
              </a:rPr>
              <a:t>常識を覆す新事実</a:t>
            </a:r>
          </a:p>
        </p:txBody>
      </p:sp>
      <p:sp>
        <p:nvSpPr>
          <p:cNvPr id="21509" name="Text Box 5"/>
          <p:cNvSpPr txBox="1">
            <a:spLocks noChangeArrowheads="1"/>
          </p:cNvSpPr>
          <p:nvPr/>
        </p:nvSpPr>
        <p:spPr bwMode="auto">
          <a:xfrm>
            <a:off x="179512" y="2420888"/>
            <a:ext cx="5976342" cy="2616101"/>
          </a:xfrm>
          <a:prstGeom prst="rect">
            <a:avLst/>
          </a:prstGeom>
          <a:noFill/>
          <a:ln w="9525" algn="ctr">
            <a:noFill/>
            <a:miter lim="800000"/>
            <a:headEnd/>
            <a:tailEnd/>
          </a:ln>
          <a:effec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76225" indent="-276225" algn="just" eaLnBrk="1" hangingPunct="1"/>
            <a:r>
              <a:rPr lang="ja-JP" altLang="en-US" dirty="0" smtClean="0">
                <a:solidFill>
                  <a:prstClr val="black"/>
                </a:solidFill>
                <a:latin typeface="ＭＳ Ｐゴシック"/>
                <a:ea typeface="ＭＳ Ｐゴシック"/>
              </a:rPr>
              <a:t>◆</a:t>
            </a:r>
            <a:r>
              <a:rPr lang="ja-JP" altLang="en-US" sz="2400" dirty="0" smtClean="0">
                <a:solidFill>
                  <a:prstClr val="black"/>
                </a:solidFill>
                <a:latin typeface="ＭＳ Ｐゴシック"/>
                <a:ea typeface="ＭＳ Ｐゴシック"/>
              </a:rPr>
              <a:t>２ヵ月前に</a:t>
            </a:r>
            <a:r>
              <a:rPr lang="ja-JP" altLang="en-US" sz="2400" dirty="0">
                <a:solidFill>
                  <a:prstClr val="black"/>
                </a:solidFill>
                <a:latin typeface="ＭＳ Ｐゴシック"/>
                <a:ea typeface="ＭＳ Ｐゴシック"/>
              </a:rPr>
              <a:t>１，２</a:t>
            </a:r>
            <a:r>
              <a:rPr lang="ja-JP" altLang="en-US" sz="2400" dirty="0" smtClean="0">
                <a:solidFill>
                  <a:prstClr val="black"/>
                </a:solidFill>
                <a:latin typeface="ＭＳ Ｐゴシック"/>
                <a:ea typeface="ＭＳ Ｐゴシック"/>
              </a:rPr>
              <a:t>度聴いた、</a:t>
            </a:r>
            <a:r>
              <a:rPr lang="ja-JP" altLang="en-US" sz="2400" dirty="0">
                <a:ln w="1905">
                  <a:solidFill>
                    <a:srgbClr val="FF0000"/>
                  </a:solidFill>
                </a:ln>
                <a:solidFill>
                  <a:srgbClr val="FF0000"/>
                </a:solidFill>
                <a:effectLst>
                  <a:innerShdw blurRad="69850" dist="43180" dir="5400000">
                    <a:srgbClr val="000000">
                      <a:alpha val="65000"/>
                    </a:srgbClr>
                  </a:innerShdw>
                </a:effectLst>
                <a:latin typeface="ＭＳ Ｐゴシック"/>
                <a:ea typeface="ＭＳ Ｐゴシック"/>
              </a:rPr>
              <a:t>意味のないメロディーに対して、ある</a:t>
            </a:r>
            <a:r>
              <a:rPr lang="ja-JP" altLang="en-US" sz="2400" dirty="0" smtClean="0">
                <a:ln w="1905">
                  <a:solidFill>
                    <a:srgbClr val="FF0000"/>
                  </a:solidFill>
                </a:ln>
                <a:solidFill>
                  <a:srgbClr val="FF0000"/>
                </a:solidFill>
                <a:effectLst>
                  <a:innerShdw blurRad="69850" dist="43180" dir="5400000">
                    <a:srgbClr val="000000">
                      <a:alpha val="65000"/>
                    </a:srgbClr>
                  </a:innerShdw>
                </a:effectLst>
                <a:latin typeface="ＭＳ Ｐゴシック"/>
                <a:ea typeface="ＭＳ Ｐゴシック"/>
              </a:rPr>
              <a:t>反応</a:t>
            </a:r>
            <a:r>
              <a:rPr lang="ja-JP" altLang="en-US" sz="2400" dirty="0">
                <a:ln w="1905">
                  <a:solidFill>
                    <a:srgbClr val="FF0000"/>
                  </a:solidFill>
                </a:ln>
                <a:solidFill>
                  <a:srgbClr val="FF0000"/>
                </a:solidFill>
                <a:effectLst>
                  <a:innerShdw blurRad="69850" dist="43180" dir="5400000">
                    <a:srgbClr val="000000">
                      <a:alpha val="65000"/>
                    </a:srgbClr>
                  </a:innerShdw>
                </a:effectLst>
                <a:latin typeface="ＭＳ Ｐゴシック"/>
                <a:ea typeface="ＭＳ Ｐゴシック"/>
              </a:rPr>
              <a:t>が劇的に増加</a:t>
            </a:r>
            <a:r>
              <a:rPr lang="ja-JP" altLang="en-US" sz="2400" dirty="0" smtClean="0">
                <a:solidFill>
                  <a:prstClr val="black"/>
                </a:solidFill>
                <a:latin typeface="ＭＳ Ｐゴシック"/>
                <a:ea typeface="ＭＳ Ｐゴシック"/>
              </a:rPr>
              <a:t>する</a:t>
            </a:r>
            <a:r>
              <a:rPr lang="ja-JP" altLang="en-US" dirty="0" smtClean="0">
                <a:solidFill>
                  <a:prstClr val="black"/>
                </a:solidFill>
                <a:latin typeface="ＭＳ Ｐゴシック"/>
                <a:ea typeface="ＭＳ Ｐゴシック"/>
              </a:rPr>
              <a:t>（上田・寺澤</a:t>
            </a:r>
            <a:r>
              <a:rPr lang="en-US" altLang="ja-JP" dirty="0" smtClean="0">
                <a:solidFill>
                  <a:prstClr val="black"/>
                </a:solidFill>
                <a:latin typeface="ＭＳ Ｐゴシック"/>
                <a:ea typeface="ＭＳ Ｐゴシック"/>
              </a:rPr>
              <a:t>[2008, 2010]</a:t>
            </a:r>
            <a:r>
              <a:rPr lang="ja-JP" altLang="en-US" dirty="0" smtClean="0">
                <a:solidFill>
                  <a:prstClr val="black"/>
                </a:solidFill>
                <a:latin typeface="ＭＳ Ｐゴシック"/>
                <a:ea typeface="ＭＳ Ｐゴシック"/>
              </a:rPr>
              <a:t>）</a:t>
            </a:r>
            <a:endParaRPr lang="en-US" altLang="ja-JP" sz="2400" dirty="0">
              <a:solidFill>
                <a:prstClr val="black"/>
              </a:solidFill>
              <a:latin typeface="ＭＳ Ｐゴシック"/>
              <a:ea typeface="ＭＳ Ｐゴシック"/>
            </a:endParaRPr>
          </a:p>
          <a:p>
            <a:pPr marL="276225" indent="-276225" eaLnBrk="1" hangingPunct="1"/>
            <a:r>
              <a:rPr lang="ja-JP" altLang="en-US" sz="2400" dirty="0" smtClean="0">
                <a:solidFill>
                  <a:prstClr val="black"/>
                </a:solidFill>
                <a:latin typeface="ＭＳ Ｐゴシック"/>
                <a:ea typeface="ＭＳ Ｐゴシック"/>
              </a:rPr>
              <a:t>→</a:t>
            </a:r>
            <a:r>
              <a:rPr lang="ja-JP" altLang="en-US" sz="2000" i="1" dirty="0">
                <a:solidFill>
                  <a:prstClr val="black"/>
                </a:solidFill>
                <a:latin typeface="ＭＳ Ｐゴシック"/>
                <a:ea typeface="ＭＳ Ｐゴシック"/>
              </a:rPr>
              <a:t>大学の授</a:t>
            </a:r>
            <a:r>
              <a:rPr lang="ja-JP" altLang="en-US" sz="2000" i="1" dirty="0" smtClean="0">
                <a:solidFill>
                  <a:prstClr val="black"/>
                </a:solidFill>
                <a:latin typeface="ＭＳ Ｐゴシック"/>
                <a:ea typeface="ＭＳ Ｐゴシック"/>
              </a:rPr>
              <a:t>業で簡単にデモ</a:t>
            </a:r>
            <a:r>
              <a:rPr lang="ja-JP" altLang="en-US" sz="2000" dirty="0" smtClean="0">
                <a:solidFill>
                  <a:prstClr val="black"/>
                </a:solidFill>
                <a:latin typeface="ＭＳ Ｐゴシック"/>
                <a:ea typeface="ＭＳ Ｐゴシック"/>
              </a:rPr>
              <a:t>：　「</a:t>
            </a:r>
            <a:r>
              <a:rPr lang="ja-JP" altLang="en-US" sz="2000" dirty="0" smtClean="0">
                <a:solidFill>
                  <a:srgbClr val="00B0F0"/>
                </a:solidFill>
                <a:latin typeface="ＭＳ Ｐゴシック"/>
                <a:ea typeface="ＭＳ Ｐゴシック"/>
              </a:rPr>
              <a:t>鳥肌が立った</a:t>
            </a:r>
            <a:r>
              <a:rPr lang="ja-JP" altLang="en-US" sz="2000" dirty="0" smtClean="0">
                <a:solidFill>
                  <a:prstClr val="black"/>
                </a:solidFill>
                <a:latin typeface="ＭＳ Ｐゴシック"/>
                <a:ea typeface="ＭＳ Ｐゴシック"/>
              </a:rPr>
              <a:t>」「</a:t>
            </a:r>
            <a:r>
              <a:rPr lang="ja-JP" altLang="en-US" sz="2000" dirty="0">
                <a:solidFill>
                  <a:srgbClr val="00B0F0"/>
                </a:solidFill>
                <a:latin typeface="ＭＳ Ｐゴシック"/>
                <a:ea typeface="ＭＳ Ｐゴシック"/>
              </a:rPr>
              <a:t>感動した</a:t>
            </a:r>
            <a:r>
              <a:rPr lang="ja-JP" altLang="en-US" sz="2000" dirty="0" smtClean="0">
                <a:solidFill>
                  <a:prstClr val="black"/>
                </a:solidFill>
                <a:latin typeface="ＭＳ Ｐゴシック"/>
                <a:ea typeface="ＭＳ Ｐゴシック"/>
              </a:rPr>
              <a:t>」「</a:t>
            </a:r>
            <a:r>
              <a:rPr lang="ja-JP" altLang="en-US" sz="2000" dirty="0">
                <a:solidFill>
                  <a:srgbClr val="00B0F0"/>
                </a:solidFill>
                <a:latin typeface="ＭＳ Ｐゴシック"/>
                <a:ea typeface="ＭＳ Ｐゴシック"/>
              </a:rPr>
              <a:t>信じられない</a:t>
            </a:r>
            <a:r>
              <a:rPr lang="ja-JP" altLang="en-US" sz="2000" dirty="0" smtClean="0">
                <a:solidFill>
                  <a:prstClr val="black"/>
                </a:solidFill>
                <a:latin typeface="ＭＳ Ｐゴシック"/>
                <a:ea typeface="ＭＳ Ｐゴシック"/>
              </a:rPr>
              <a:t>」という感想</a:t>
            </a:r>
            <a:endParaRPr lang="en-US" altLang="ja-JP" sz="2000" dirty="0" smtClean="0">
              <a:solidFill>
                <a:prstClr val="black"/>
              </a:solidFill>
              <a:latin typeface="ＭＳ Ｐゴシック"/>
              <a:ea typeface="ＭＳ Ｐゴシック"/>
            </a:endParaRPr>
          </a:p>
          <a:p>
            <a:pPr marL="276225" indent="-276225" eaLnBrk="1" hangingPunct="1"/>
            <a:r>
              <a:rPr lang="ja-JP" altLang="en-US" dirty="0" smtClean="0">
                <a:solidFill>
                  <a:prstClr val="black"/>
                </a:solidFill>
                <a:latin typeface="ＭＳ Ｐゴシック"/>
                <a:ea typeface="ＭＳ Ｐゴシック"/>
              </a:rPr>
              <a:t>◆</a:t>
            </a:r>
            <a:r>
              <a:rPr lang="ja-JP" altLang="en-US" sz="2400" dirty="0">
                <a:ln w="1905">
                  <a:solidFill>
                    <a:srgbClr val="FF0000"/>
                  </a:solidFill>
                </a:ln>
                <a:solidFill>
                  <a:srgbClr val="FF0000"/>
                </a:solidFill>
                <a:effectLst>
                  <a:innerShdw blurRad="69850" dist="43180" dir="5400000">
                    <a:srgbClr val="000000">
                      <a:alpha val="65000"/>
                    </a:srgbClr>
                  </a:innerShdw>
                </a:effectLst>
                <a:latin typeface="ＭＳ Ｐゴシック"/>
                <a:ea typeface="ＭＳ Ｐゴシック"/>
              </a:rPr>
              <a:t>顔の線画を</a:t>
            </a:r>
            <a:r>
              <a:rPr lang="ja-JP" altLang="en-US" sz="2400" dirty="0" smtClean="0">
                <a:ln w="1905">
                  <a:solidFill>
                    <a:srgbClr val="FF0000"/>
                  </a:solidFill>
                </a:ln>
                <a:solidFill>
                  <a:srgbClr val="FF0000"/>
                </a:solidFill>
                <a:effectLst>
                  <a:innerShdw blurRad="69850" dist="43180" dir="5400000">
                    <a:srgbClr val="000000">
                      <a:alpha val="65000"/>
                    </a:srgbClr>
                  </a:innerShdw>
                </a:effectLst>
                <a:latin typeface="ＭＳ Ｐゴシック"/>
                <a:ea typeface="ＭＳ Ｐゴシック"/>
              </a:rPr>
              <a:t>見た回数の影響が</a:t>
            </a:r>
            <a:r>
              <a:rPr lang="en-US" altLang="ja-JP" sz="2400" dirty="0" smtClean="0">
                <a:ln w="1905">
                  <a:solidFill>
                    <a:srgbClr val="FF0000"/>
                  </a:solidFill>
                </a:ln>
                <a:solidFill>
                  <a:srgbClr val="FF0000"/>
                </a:solidFill>
                <a:effectLst>
                  <a:innerShdw blurRad="69850" dist="43180" dir="5400000">
                    <a:srgbClr val="000000">
                      <a:alpha val="65000"/>
                    </a:srgbClr>
                  </a:innerShdw>
                </a:effectLst>
                <a:latin typeface="ＭＳ Ｐゴシック"/>
                <a:ea typeface="ＭＳ Ｐゴシック"/>
              </a:rPr>
              <a:t>1,2</a:t>
            </a:r>
            <a:r>
              <a:rPr lang="ja-JP" altLang="en-US" sz="2400" dirty="0" smtClean="0">
                <a:ln w="1905">
                  <a:solidFill>
                    <a:srgbClr val="FF0000"/>
                  </a:solidFill>
                </a:ln>
                <a:solidFill>
                  <a:srgbClr val="FF0000"/>
                </a:solidFill>
                <a:effectLst>
                  <a:innerShdw blurRad="69850" dist="43180" dir="5400000">
                    <a:srgbClr val="000000">
                      <a:alpha val="65000"/>
                    </a:srgbClr>
                  </a:innerShdw>
                </a:effectLst>
                <a:latin typeface="ＭＳ Ｐゴシック"/>
                <a:ea typeface="ＭＳ Ｐゴシック"/>
              </a:rPr>
              <a:t>ヵ月後</a:t>
            </a:r>
            <a:r>
              <a:rPr lang="ja-JP" altLang="en-US" sz="2400" dirty="0" smtClean="0">
                <a:solidFill>
                  <a:prstClr val="black"/>
                </a:solidFill>
                <a:latin typeface="ＭＳ Ｐゴシック"/>
                <a:ea typeface="ＭＳ Ｐゴシック"/>
              </a:rPr>
              <a:t>に大きな効果として検出される</a:t>
            </a:r>
            <a:r>
              <a:rPr lang="ja-JP" altLang="en-US" dirty="0" smtClean="0">
                <a:solidFill>
                  <a:prstClr val="black"/>
                </a:solidFill>
                <a:latin typeface="ＭＳ Ｐゴシック"/>
                <a:ea typeface="ＭＳ Ｐゴシック"/>
              </a:rPr>
              <a:t>（西山・寺澤</a:t>
            </a:r>
            <a:r>
              <a:rPr lang="ja-JP" altLang="en-US" sz="1200" dirty="0" smtClean="0">
                <a:solidFill>
                  <a:prstClr val="black"/>
                </a:solidFill>
                <a:latin typeface="ＭＳ Ｐゴシック"/>
                <a:ea typeface="ＭＳ Ｐゴシック"/>
              </a:rPr>
              <a:t>［印刷中］</a:t>
            </a:r>
            <a:r>
              <a:rPr lang="ja-JP" altLang="en-US" dirty="0" smtClean="0">
                <a:solidFill>
                  <a:prstClr val="black"/>
                </a:solidFill>
                <a:latin typeface="ＭＳ Ｐゴシック"/>
                <a:ea typeface="ＭＳ Ｐゴシック"/>
              </a:rPr>
              <a:t>）</a:t>
            </a:r>
            <a:endParaRPr lang="en-US" altLang="ja-JP" sz="2400" dirty="0">
              <a:solidFill>
                <a:prstClr val="black"/>
              </a:solidFill>
              <a:latin typeface="ＭＳ Ｐゴシック"/>
              <a:ea typeface="ＭＳ Ｐゴシック"/>
            </a:endParaRPr>
          </a:p>
        </p:txBody>
      </p:sp>
      <p:grpSp>
        <p:nvGrpSpPr>
          <p:cNvPr id="5" name="グループ化 4"/>
          <p:cNvGrpSpPr/>
          <p:nvPr/>
        </p:nvGrpSpPr>
        <p:grpSpPr>
          <a:xfrm>
            <a:off x="323850" y="836712"/>
            <a:ext cx="5976342" cy="1432048"/>
            <a:chOff x="323850" y="1268760"/>
            <a:chExt cx="8362950" cy="1008112"/>
          </a:xfrm>
        </p:grpSpPr>
        <p:sp>
          <p:nvSpPr>
            <p:cNvPr id="3" name="角丸四角形 2"/>
            <p:cNvSpPr/>
            <p:nvPr/>
          </p:nvSpPr>
          <p:spPr>
            <a:xfrm>
              <a:off x="323850" y="1268760"/>
              <a:ext cx="8362950" cy="1008112"/>
            </a:xfrm>
            <a:prstGeom prst="roundRect">
              <a:avLst/>
            </a:prstGeom>
            <a:gradFill>
              <a:gsLst>
                <a:gs pos="0">
                  <a:srgbClr val="00B0F0"/>
                </a:gs>
                <a:gs pos="95000">
                  <a:srgbClr val="FFFF00"/>
                </a:gs>
                <a:gs pos="0">
                  <a:schemeClr val="accent1">
                    <a:tint val="23500"/>
                    <a:satMod val="160000"/>
                  </a:schemeClr>
                </a:gs>
              </a:gsLst>
              <a:lin ang="5400000" scaled="0"/>
            </a:gra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Rectangle 3"/>
            <p:cNvSpPr txBox="1">
              <a:spLocks noChangeArrowheads="1"/>
            </p:cNvSpPr>
            <p:nvPr/>
          </p:nvSpPr>
          <p:spPr>
            <a:xfrm>
              <a:off x="457200" y="1268760"/>
              <a:ext cx="8229600"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n w="1905">
                    <a:solidFill>
                      <a:srgbClr val="FF0000"/>
                    </a:solidFill>
                  </a:ln>
                  <a:solidFill>
                    <a:srgbClr val="FF0000"/>
                  </a:solidFill>
                  <a:effectLst>
                    <a:innerShdw blurRad="69850" dist="43180" dir="5400000">
                      <a:srgbClr val="000000">
                        <a:alpha val="65000"/>
                      </a:srgbClr>
                    </a:innerShdw>
                  </a:effectLst>
                  <a:latin typeface="ＭＳ Ｐゴシック"/>
                </a:rPr>
                <a:t>人は、感覚情報が入力した瞬間にその情報を脳内に固定し、長期保持し、瞬時に再構成している</a:t>
              </a:r>
            </a:p>
          </p:txBody>
        </p:sp>
      </p:gr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540000">
            <a:off x="6356379" y="110968"/>
            <a:ext cx="2750160" cy="6462877"/>
          </a:xfrm>
          <a:prstGeom prst="rect">
            <a:avLst/>
          </a:prstGeom>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5661248"/>
            <a:ext cx="3044464" cy="98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Rectangle 6"/>
          <p:cNvSpPr>
            <a:spLocks noChangeArrowheads="1"/>
          </p:cNvSpPr>
          <p:nvPr/>
        </p:nvSpPr>
        <p:spPr bwMode="auto">
          <a:xfrm>
            <a:off x="396875" y="5445224"/>
            <a:ext cx="5471269" cy="132343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a:solidFill>
              <a:schemeClr val="tx1"/>
            </a:solidFill>
            <a:miter lim="800000"/>
            <a:headEnd/>
            <a:tailEnd/>
          </a:ln>
          <a:effectLst/>
        </p:spPr>
        <p:txBody>
          <a:bodyPr wrap="square">
            <a:spAutoFit/>
          </a:bodyPr>
          <a:lstStyle/>
          <a:p>
            <a:pPr marL="182563" indent="-182563"/>
            <a:r>
              <a:rPr lang="ja-JP" altLang="en-US" sz="2000" dirty="0" smtClean="0">
                <a:solidFill>
                  <a:srgbClr val="CC3300"/>
                </a:solidFill>
                <a:latin typeface="Times New Roman" pitchFamily="18" charset="0"/>
                <a:cs typeface="Times New Roman" pitchFamily="18" charset="0"/>
              </a:rPr>
              <a:t>日本</a:t>
            </a:r>
            <a:r>
              <a:rPr lang="ja-JP" altLang="en-US" sz="2000" dirty="0">
                <a:solidFill>
                  <a:srgbClr val="CC3300"/>
                </a:solidFill>
                <a:latin typeface="Times New Roman" pitchFamily="18" charset="0"/>
                <a:cs typeface="Times New Roman" pitchFamily="18" charset="0"/>
              </a:rPr>
              <a:t>の</a:t>
            </a:r>
            <a:r>
              <a:rPr lang="ja-JP" altLang="en-US" sz="2000" dirty="0" smtClean="0">
                <a:solidFill>
                  <a:srgbClr val="CC3300"/>
                </a:solidFill>
                <a:latin typeface="Times New Roman" pitchFamily="18" charset="0"/>
                <a:cs typeface="Times New Roman" pitchFamily="18" charset="0"/>
              </a:rPr>
              <a:t>心理学の主要誌に掲載開始</a:t>
            </a:r>
            <a:endParaRPr lang="en-US" altLang="ja-JP" sz="2000" dirty="0" smtClean="0">
              <a:solidFill>
                <a:srgbClr val="CC3300"/>
              </a:solidFill>
              <a:latin typeface="Times New Roman" pitchFamily="18" charset="0"/>
              <a:cs typeface="Times New Roman" pitchFamily="18" charset="0"/>
            </a:endParaRPr>
          </a:p>
          <a:p>
            <a:pPr marL="182563" indent="-182563"/>
            <a:r>
              <a:rPr lang="ja-JP" altLang="en-US" sz="2000" dirty="0">
                <a:solidFill>
                  <a:srgbClr val="CC3300"/>
                </a:solidFill>
                <a:latin typeface="Times New Roman" pitchFamily="18" charset="0"/>
                <a:cs typeface="Times New Roman" pitchFamily="18" charset="0"/>
              </a:rPr>
              <a:t>理論的に予測</a:t>
            </a:r>
            <a:r>
              <a:rPr lang="ja-JP" altLang="en-US" sz="2000" dirty="0" smtClean="0">
                <a:solidFill>
                  <a:prstClr val="black"/>
                </a:solidFill>
                <a:latin typeface="Times New Roman" pitchFamily="18" charset="0"/>
                <a:cs typeface="Times New Roman" pitchFamily="18" charset="0"/>
              </a:rPr>
              <a:t>、単語等の刺激でも同様に検出： 寺澤</a:t>
            </a:r>
            <a:r>
              <a:rPr lang="en-US" altLang="ja-JP" sz="2000" dirty="0" smtClean="0">
                <a:solidFill>
                  <a:prstClr val="black"/>
                </a:solidFill>
                <a:latin typeface="Times New Roman" pitchFamily="18" charset="0"/>
                <a:cs typeface="Times New Roman" pitchFamily="18" charset="0"/>
              </a:rPr>
              <a:t>(1997, 2001), </a:t>
            </a:r>
            <a:r>
              <a:rPr lang="en-US" altLang="ja-JP" sz="2000" dirty="0" err="1" smtClean="0">
                <a:solidFill>
                  <a:prstClr val="black"/>
                </a:solidFill>
                <a:latin typeface="Times New Roman" pitchFamily="18" charset="0"/>
                <a:cs typeface="Times New Roman" pitchFamily="18" charset="0"/>
              </a:rPr>
              <a:t>Terasawa</a:t>
            </a:r>
            <a:r>
              <a:rPr lang="en-US" altLang="ja-JP" sz="2000" dirty="0" smtClean="0">
                <a:solidFill>
                  <a:prstClr val="black"/>
                </a:solidFill>
                <a:latin typeface="Times New Roman" pitchFamily="18" charset="0"/>
                <a:cs typeface="Times New Roman" pitchFamily="18" charset="0"/>
              </a:rPr>
              <a:t> (2005)</a:t>
            </a:r>
            <a:r>
              <a:rPr lang="ja-JP" altLang="en-US" sz="2000" dirty="0" smtClean="0">
                <a:solidFill>
                  <a:prstClr val="black"/>
                </a:solidFill>
                <a:latin typeface="Times New Roman" pitchFamily="18" charset="0"/>
                <a:cs typeface="Times New Roman" pitchFamily="18" charset="0"/>
              </a:rPr>
              <a:t>他</a:t>
            </a:r>
            <a:endParaRPr lang="en-US" altLang="ja-JP" sz="2000" dirty="0" smtClean="0">
              <a:solidFill>
                <a:prstClr val="black"/>
              </a:solidFill>
              <a:latin typeface="Times New Roman" pitchFamily="18" charset="0"/>
              <a:cs typeface="Times New Roman" pitchFamily="18" charset="0"/>
            </a:endParaRPr>
          </a:p>
          <a:p>
            <a:pPr marL="182563" indent="-182563"/>
            <a:r>
              <a:rPr lang="ja-JP" altLang="en-US" sz="2000" dirty="0" smtClean="0">
                <a:solidFill>
                  <a:prstClr val="black"/>
                </a:solidFill>
                <a:latin typeface="Times New Roman" pitchFamily="18" charset="0"/>
                <a:cs typeface="Times New Roman" pitchFamily="18" charset="0"/>
              </a:rPr>
              <a:t>放送大学「記憶の心理学」で放映中</a:t>
            </a:r>
            <a:endParaRPr lang="en-US" altLang="ja-JP" sz="2000" dirty="0">
              <a:solidFill>
                <a:prstClr val="black"/>
              </a:solidFill>
              <a:latin typeface="Times New Roman" pitchFamily="18" charset="0"/>
              <a:cs typeface="Times New Roman" pitchFamily="18" charset="0"/>
            </a:endParaRPr>
          </a:p>
        </p:txBody>
      </p:sp>
      <p:pic>
        <p:nvPicPr>
          <p:cNvPr id="12" name="図 11"/>
          <p:cNvPicPr/>
          <p:nvPr/>
        </p:nvPicPr>
        <p:blipFill>
          <a:blip r:embed="rId4">
            <a:extLst>
              <a:ext uri="{28A0092B-C50C-407E-A947-70E740481C1C}">
                <a14:useLocalDpi xmlns:a14="http://schemas.microsoft.com/office/drawing/2010/main" val="0"/>
              </a:ext>
            </a:extLst>
          </a:blip>
          <a:srcRect/>
          <a:stretch>
            <a:fillRect/>
          </a:stretch>
        </p:blipFill>
        <p:spPr bwMode="auto">
          <a:xfrm>
            <a:off x="4216163" y="235917"/>
            <a:ext cx="2174656" cy="500585"/>
          </a:xfrm>
          <a:prstGeom prst="rect">
            <a:avLst/>
          </a:prstGeom>
          <a:noFill/>
          <a:ln>
            <a:noFill/>
          </a:ln>
        </p:spPr>
      </p:pic>
      <p:sp>
        <p:nvSpPr>
          <p:cNvPr id="13" name="AutoShape 3">
            <a:hlinkClick r:id="rId5" action="ppaction://hlinkfile" highlightClick="1"/>
          </p:cNvPr>
          <p:cNvSpPr>
            <a:spLocks noChangeArrowheads="1"/>
          </p:cNvSpPr>
          <p:nvPr/>
        </p:nvSpPr>
        <p:spPr bwMode="auto">
          <a:xfrm>
            <a:off x="4979442" y="3212976"/>
            <a:ext cx="648097" cy="396081"/>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2" name="動作設定ボタン : ドキュメント 1">
            <a:hlinkClick r:id="rId6" action="ppaction://hlinkpres?slideindex=26&amp;slidetitle=　　　：見た回数の効果が13週間後でも残っており、さらにその効果は、 4週間～13週間条件で変化しない" highlightClick="1"/>
          </p:cNvPr>
          <p:cNvSpPr/>
          <p:nvPr/>
        </p:nvSpPr>
        <p:spPr>
          <a:xfrm>
            <a:off x="5076056" y="5027578"/>
            <a:ext cx="576064" cy="34563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11677637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79512" y="1556792"/>
            <a:ext cx="8712968" cy="460851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p:txBody>
          <a:bodyPr/>
          <a:lstStyle/>
          <a:p>
            <a:r>
              <a:rPr kumimoji="1" lang="ja-JP" altLang="en-US" dirty="0" smtClean="0"/>
              <a:t>取り出し　ｖｓ　生成</a:t>
            </a:r>
            <a:endParaRPr kumimoji="1" lang="ja-JP" altLang="en-US" dirty="0"/>
          </a:p>
        </p:txBody>
      </p:sp>
      <p:pic>
        <p:nvPicPr>
          <p:cNvPr id="8"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7200" y="1781082"/>
            <a:ext cx="8229600" cy="416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971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ＵＭＥモデル</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感覚情報のみで、人間のシンボリック</a:t>
            </a:r>
            <a:r>
              <a:rPr lang="ja-JP" altLang="en-US" dirty="0"/>
              <a:t>な</a:t>
            </a:r>
            <a:r>
              <a:rPr kumimoji="1" lang="ja-JP" altLang="en-US" dirty="0" smtClean="0"/>
              <a:t>（言語的）認知処理を実現できるか？</a:t>
            </a:r>
            <a:endParaRPr kumimoji="1" lang="en-US" altLang="ja-JP" dirty="0" smtClean="0"/>
          </a:p>
          <a:p>
            <a:pPr lvl="1"/>
            <a:r>
              <a:rPr lang="ja-JP" altLang="en-US" dirty="0" smtClean="0"/>
              <a:t>活字が頭になくても、活字を合成できればよい</a:t>
            </a:r>
            <a:endParaRPr lang="en-US" altLang="ja-JP" dirty="0"/>
          </a:p>
          <a:p>
            <a:r>
              <a:rPr lang="ja-JP" altLang="en-US" dirty="0" smtClean="0"/>
              <a:t>寺澤</a:t>
            </a:r>
            <a:r>
              <a:rPr lang="en-US" altLang="ja-JP" dirty="0" smtClean="0"/>
              <a:t>(1997</a:t>
            </a:r>
            <a:r>
              <a:rPr lang="ja-JP" altLang="en-US" dirty="0" smtClean="0"/>
              <a:t>：博士論文</a:t>
            </a:r>
            <a:r>
              <a:rPr lang="en-US" altLang="ja-JP" dirty="0" smtClean="0"/>
              <a:t>)</a:t>
            </a:r>
            <a:r>
              <a:rPr lang="ja-JP" altLang="en-US" dirty="0" smtClean="0"/>
              <a:t>の活性化相互抑制理論をパターン認識に適用：</a:t>
            </a:r>
          </a:p>
          <a:p>
            <a:pPr lvl="1"/>
            <a:r>
              <a:rPr lang="ja-JP" altLang="en-US" dirty="0" smtClean="0"/>
              <a:t>塚原朋哉（現：</a:t>
            </a:r>
            <a:r>
              <a:rPr lang="en-US" altLang="ja-JP" dirty="0" smtClean="0"/>
              <a:t> (</a:t>
            </a:r>
            <a:r>
              <a:rPr lang="ja-JP" altLang="en-US" dirty="0" smtClean="0"/>
              <a:t>株</a:t>
            </a:r>
            <a:r>
              <a:rPr lang="en-US" altLang="ja-JP" dirty="0" smtClean="0"/>
              <a:t>)</a:t>
            </a:r>
            <a:r>
              <a:rPr lang="ja-JP" altLang="en-US" dirty="0" smtClean="0"/>
              <a:t>日立ソリューションズ東日本）がコンピュータに実装</a:t>
            </a:r>
          </a:p>
          <a:p>
            <a:r>
              <a:rPr lang="ja-JP" altLang="en-US" dirty="0" smtClean="0"/>
              <a:t>自然言語処理への適用可脳性：</a:t>
            </a:r>
          </a:p>
          <a:p>
            <a:pPr lvl="1"/>
            <a:r>
              <a:rPr lang="ja-JP" altLang="en-US" dirty="0" smtClean="0"/>
              <a:t>東芝研究開発センターからの受託研究</a:t>
            </a:r>
          </a:p>
        </p:txBody>
      </p:sp>
    </p:spTree>
    <p:extLst>
      <p:ext uri="{BB962C8B-B14F-4D97-AF65-F5344CB8AC3E}">
        <p14:creationId xmlns:p14="http://schemas.microsoft.com/office/powerpoint/2010/main" val="1768415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92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663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821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自己紹介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記憶理論が一番の専門</a:t>
            </a:r>
            <a:endParaRPr kumimoji="1" lang="en-US" altLang="ja-JP" dirty="0" smtClean="0"/>
          </a:p>
          <a:p>
            <a:pPr lvl="1"/>
            <a:r>
              <a:rPr kumimoji="1" lang="ja-JP" altLang="en-US" dirty="0" smtClean="0"/>
              <a:t>感覚記憶の長期持続性</a:t>
            </a:r>
            <a:endParaRPr kumimoji="1" lang="en-US" altLang="ja-JP" dirty="0" smtClean="0"/>
          </a:p>
          <a:p>
            <a:pPr lvl="1"/>
            <a:r>
              <a:rPr lang="ja-JP" altLang="en-US" dirty="0"/>
              <a:t>マイクロステップ</a:t>
            </a:r>
            <a:r>
              <a:rPr lang="ja-JP" altLang="en-US" dirty="0" smtClean="0"/>
              <a:t>計測法</a:t>
            </a:r>
            <a:endParaRPr lang="en-US" altLang="ja-JP" dirty="0" smtClean="0"/>
          </a:p>
          <a:p>
            <a:pPr lvl="1"/>
            <a:r>
              <a:rPr lang="ja-JP" altLang="en-US" dirty="0" smtClean="0">
                <a:solidFill>
                  <a:srgbClr val="FFFF00"/>
                </a:solidFill>
              </a:rPr>
              <a:t>ＵＭＥの認識モデル：新しい認識モデル</a:t>
            </a:r>
            <a:endParaRPr lang="en-US" altLang="ja-JP" dirty="0" smtClean="0">
              <a:solidFill>
                <a:srgbClr val="FFFF00"/>
              </a:solidFill>
            </a:endParaRPr>
          </a:p>
          <a:p>
            <a:pPr lvl="1"/>
            <a:r>
              <a:rPr lang="ja-JP" altLang="en-US" dirty="0" smtClean="0"/>
              <a:t>ＭＡＮのニューロ原理</a:t>
            </a:r>
            <a:endParaRPr lang="en-US" altLang="ja-JP" dirty="0" smtClean="0"/>
          </a:p>
          <a:p>
            <a:endParaRPr lang="en-US" altLang="ja-JP" dirty="0" smtClean="0"/>
          </a:p>
          <a:p>
            <a:r>
              <a:rPr lang="ja-JP" altLang="en-US" dirty="0" smtClean="0"/>
              <a:t>最近、創造的思考のメカニズム</a:t>
            </a:r>
            <a:endParaRPr lang="en-US" altLang="ja-JP" dirty="0"/>
          </a:p>
        </p:txBody>
      </p:sp>
    </p:spTree>
    <p:extLst>
      <p:ext uri="{BB962C8B-B14F-4D97-AF65-F5344CB8AC3E}">
        <p14:creationId xmlns:p14="http://schemas.microsoft.com/office/powerpoint/2010/main" val="2784296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3817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7" y="4221088"/>
            <a:ext cx="646747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753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152400" y="152400"/>
            <a:ext cx="8839200" cy="944563"/>
          </a:xfrm>
          <a:ln>
            <a:solidFill>
              <a:schemeClr val="tx1"/>
            </a:solidFill>
            <a:miter lim="800000"/>
            <a:headEnd/>
            <a:tailEnd/>
          </a:ln>
        </p:spPr>
        <p:txBody>
          <a:bodyPr/>
          <a:lstStyle/>
          <a:p>
            <a:r>
              <a:rPr lang="ja-JP" altLang="en-US" sz="3600"/>
              <a:t>ＵＭＥのシミュレーション結果が意味すること</a:t>
            </a:r>
          </a:p>
        </p:txBody>
      </p:sp>
      <p:sp>
        <p:nvSpPr>
          <p:cNvPr id="310275" name="Rectangle 3"/>
          <p:cNvSpPr>
            <a:spLocks noGrp="1" noChangeArrowheads="1"/>
          </p:cNvSpPr>
          <p:nvPr>
            <p:ph idx="1"/>
          </p:nvPr>
        </p:nvSpPr>
        <p:spPr>
          <a:xfrm>
            <a:off x="381000" y="1371600"/>
            <a:ext cx="8305800" cy="5181600"/>
          </a:xfrm>
        </p:spPr>
        <p:txBody>
          <a:bodyPr/>
          <a:lstStyle/>
          <a:p>
            <a:r>
              <a:rPr lang="ja-JP" altLang="en-US" dirty="0"/>
              <a:t>ＵＭＥ：非シンボリックなパターン情報のみから，我々がシンボルと呼ぶにふさわしいパターンが生成できることを示した．全てのシンボル，やルールを単なるパターンの集合から作り出せる可能性がでてきた．</a:t>
            </a:r>
          </a:p>
          <a:p>
            <a:r>
              <a:rPr lang="ja-JP" altLang="en-US" dirty="0" smtClean="0"/>
              <a:t>不思議な</a:t>
            </a:r>
            <a:r>
              <a:rPr lang="ja-JP" altLang="en-US" dirty="0"/>
              <a:t>感覚：ＵＭＥはシンボルを作り出すよう，パターン認識に最適化されたアルゴリズムではない</a:t>
            </a:r>
            <a:r>
              <a:rPr lang="ja-JP" altLang="en-US" dirty="0" smtClean="0"/>
              <a:t>．怖いこと．</a:t>
            </a:r>
            <a:endParaRPr lang="ja-JP" altLang="en-US" dirty="0"/>
          </a:p>
          <a:p>
            <a:pPr lvl="1"/>
            <a:r>
              <a:rPr lang="ja-JP" altLang="en-US" dirty="0">
                <a:solidFill>
                  <a:srgbClr val="FFFF00"/>
                </a:solidFill>
              </a:rPr>
              <a:t>昔、手書き文字しか見ていなかった植字職人が活字を作った理由を説明している。</a:t>
            </a:r>
          </a:p>
        </p:txBody>
      </p:sp>
    </p:spTree>
    <p:extLst>
      <p:ext uri="{BB962C8B-B14F-4D97-AF65-F5344CB8AC3E}">
        <p14:creationId xmlns:p14="http://schemas.microsoft.com/office/powerpoint/2010/main" val="4195809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0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0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3801"/>
          </a:xfrm>
        </p:spPr>
        <p:txBody>
          <a:bodyPr/>
          <a:lstStyle/>
          <a:p>
            <a:r>
              <a:rPr lang="ja-JP" altLang="en-US" dirty="0" smtClean="0"/>
              <a:t>高次な</a:t>
            </a:r>
            <a:r>
              <a:rPr lang="ja-JP" altLang="en-US" dirty="0" smtClean="0"/>
              <a:t>（創造的）</a:t>
            </a:r>
            <a:r>
              <a:rPr lang="ja-JP" altLang="en-US" dirty="0" smtClean="0"/>
              <a:t>思考に必要なこと</a:t>
            </a:r>
            <a:endParaRPr kumimoji="1" lang="ja-JP" altLang="en-US" dirty="0"/>
          </a:p>
        </p:txBody>
      </p:sp>
      <p:sp>
        <p:nvSpPr>
          <p:cNvPr id="3" name="コンテンツ プレースホルダー 2"/>
          <p:cNvSpPr>
            <a:spLocks noGrp="1"/>
          </p:cNvSpPr>
          <p:nvPr>
            <p:ph idx="1"/>
          </p:nvPr>
        </p:nvSpPr>
        <p:spPr>
          <a:xfrm>
            <a:off x="457200" y="1058515"/>
            <a:ext cx="8229600" cy="4530725"/>
          </a:xfrm>
        </p:spPr>
        <p:txBody>
          <a:bodyPr/>
          <a:lstStyle/>
          <a:p>
            <a:r>
              <a:rPr kumimoji="1" lang="ja-JP" altLang="en-US" dirty="0" smtClean="0"/>
              <a:t>自分の知識は、誕生から今に至るまでに、外から与えられた膨大な感覚情報そのもの。</a:t>
            </a:r>
            <a:endParaRPr lang="en-US" altLang="ja-JP" dirty="0" smtClean="0"/>
          </a:p>
          <a:p>
            <a:r>
              <a:rPr lang="ja-JP" altLang="en-US" dirty="0" smtClean="0"/>
              <a:t>答えは与えられた情報の中にあり、既に決まっている。</a:t>
            </a:r>
            <a:endParaRPr lang="en-US" altLang="ja-JP" dirty="0" smtClean="0"/>
          </a:p>
          <a:p>
            <a:pPr lvl="1"/>
            <a:r>
              <a:rPr lang="ja-JP" altLang="en-US" dirty="0" smtClean="0"/>
              <a:t>親や自然から与えられた情報、新しい体験や学びの大切さ</a:t>
            </a:r>
            <a:endParaRPr lang="en-US" altLang="ja-JP" dirty="0" smtClean="0"/>
          </a:p>
          <a:p>
            <a:r>
              <a:rPr lang="ja-JP" altLang="en-US" dirty="0" smtClean="0"/>
              <a:t>感覚</a:t>
            </a:r>
            <a:r>
              <a:rPr lang="ja-JP" altLang="en-US" dirty="0"/>
              <a:t>を</a:t>
            </a:r>
            <a:r>
              <a:rPr lang="ja-JP" altLang="en-US" dirty="0" smtClean="0"/>
              <a:t>伴う経験の重要性</a:t>
            </a:r>
            <a:endParaRPr lang="en-US" altLang="ja-JP" dirty="0" smtClean="0"/>
          </a:p>
          <a:p>
            <a:pPr lvl="1"/>
            <a:r>
              <a:rPr lang="ja-JP" altLang="en-US" dirty="0" smtClean="0"/>
              <a:t>ｃｆ　本を読んだり問題集を解くことでは得られないこと。範囲を限定し、覚えて使う受験勉強は高次な思考を阻害する可能性もある。</a:t>
            </a:r>
            <a:endParaRPr lang="en-US" altLang="ja-JP" dirty="0" smtClean="0"/>
          </a:p>
          <a:p>
            <a:r>
              <a:rPr lang="ja-JP" altLang="en-US" dirty="0" smtClean="0"/>
              <a:t>もう一つ、大切なものがある。</a:t>
            </a:r>
            <a:endParaRPr lang="en-US" altLang="ja-JP" dirty="0" smtClean="0"/>
          </a:p>
        </p:txBody>
      </p:sp>
    </p:spTree>
    <p:extLst>
      <p:ext uri="{BB962C8B-B14F-4D97-AF65-F5344CB8AC3E}">
        <p14:creationId xmlns:p14="http://schemas.microsoft.com/office/powerpoint/2010/main" val="4200017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ja-JP" altLang="en-US" dirty="0" smtClean="0"/>
              <a:t>創造的思考に必要な</a:t>
            </a:r>
            <a:r>
              <a:rPr lang="ja-JP" altLang="en-US" dirty="0" smtClean="0">
                <a:solidFill>
                  <a:srgbClr val="FFFF00"/>
                </a:solidFill>
              </a:rPr>
              <a:t>反復情報</a:t>
            </a:r>
            <a:endParaRPr lang="ja-JP" altLang="en-US" dirty="0">
              <a:solidFill>
                <a:srgbClr val="FFFF00"/>
              </a:solidFill>
            </a:endParaRPr>
          </a:p>
        </p:txBody>
      </p:sp>
      <p:pic>
        <p:nvPicPr>
          <p:cNvPr id="256003" name="Picture 3"/>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1700213"/>
            <a:ext cx="4897437" cy="4208462"/>
          </a:xfrm>
          <a:noFill/>
          <a:ln/>
          <a:extLst>
            <a:ext uri="{909E8E84-426E-40DD-AFC4-6F175D3DCCD1}">
              <a14:hiddenFill xmlns:a14="http://schemas.microsoft.com/office/drawing/2010/main">
                <a:solidFill>
                  <a:srgbClr val="FFFFFF"/>
                </a:solidFill>
              </a14:hiddenFill>
            </a:ext>
          </a:extLst>
        </p:spPr>
      </p:pic>
      <p:sp>
        <p:nvSpPr>
          <p:cNvPr id="256004" name="Rectangle 4"/>
          <p:cNvSpPr>
            <a:spLocks noGrp="1" noChangeArrowheads="1"/>
          </p:cNvSpPr>
          <p:nvPr>
            <p:ph type="body" sz="half" idx="2"/>
          </p:nvPr>
        </p:nvSpPr>
        <p:spPr>
          <a:xfrm>
            <a:off x="5364163" y="1877783"/>
            <a:ext cx="3600450" cy="4215513"/>
          </a:xfrm>
        </p:spPr>
        <p:txBody>
          <a:bodyPr/>
          <a:lstStyle/>
          <a:p>
            <a:r>
              <a:rPr lang="ja-JP" altLang="en-US" sz="2800" dirty="0" smtClean="0"/>
              <a:t>学習</a:t>
            </a:r>
            <a:r>
              <a:rPr lang="ja-JP" altLang="en-US" sz="2800" dirty="0"/>
              <a:t>した単語は、</a:t>
            </a:r>
            <a:r>
              <a:rPr lang="ja-JP" altLang="en-US" sz="2800" b="1" dirty="0">
                <a:solidFill>
                  <a:srgbClr val="FFFF00"/>
                </a:solidFill>
              </a:rPr>
              <a:t>これ以上学習しても意味がないと思うような日本語</a:t>
            </a:r>
          </a:p>
          <a:p>
            <a:r>
              <a:rPr lang="ja-JP" altLang="en-US" sz="2800" b="1" dirty="0">
                <a:solidFill>
                  <a:srgbClr val="FFFF00"/>
                </a:solidFill>
              </a:rPr>
              <a:t>記憶は青天井</a:t>
            </a:r>
          </a:p>
          <a:p>
            <a:r>
              <a:rPr lang="ja-JP" altLang="en-US" sz="2800" dirty="0" smtClean="0"/>
              <a:t>多様性の</a:t>
            </a:r>
            <a:r>
              <a:rPr lang="en-US" altLang="ja-JP" sz="2800" dirty="0" smtClean="0"/>
              <a:t>2</a:t>
            </a:r>
            <a:r>
              <a:rPr lang="ja-JP" altLang="en-US" sz="2800" dirty="0" err="1" smtClean="0"/>
              <a:t>つの</a:t>
            </a:r>
            <a:r>
              <a:rPr lang="ja-JP" altLang="en-US" sz="2800" dirty="0" smtClean="0"/>
              <a:t>次</a:t>
            </a:r>
            <a:endParaRPr lang="en-US" altLang="ja-JP" sz="2800" dirty="0" smtClean="0"/>
          </a:p>
          <a:p>
            <a:pPr lvl="1"/>
            <a:r>
              <a:rPr lang="ja-JP" altLang="en-US" sz="2400" b="1" dirty="0" smtClean="0">
                <a:solidFill>
                  <a:srgbClr val="FFFF00"/>
                </a:solidFill>
              </a:rPr>
              <a:t>入力次元</a:t>
            </a:r>
            <a:endParaRPr lang="en-US" altLang="ja-JP" sz="2400" b="1" dirty="0" smtClean="0">
              <a:solidFill>
                <a:srgbClr val="FFFF00"/>
              </a:solidFill>
            </a:endParaRPr>
          </a:p>
          <a:p>
            <a:pPr lvl="1"/>
            <a:r>
              <a:rPr lang="ja-JP" altLang="en-US" b="1" dirty="0" smtClean="0">
                <a:solidFill>
                  <a:srgbClr val="FFFF00"/>
                </a:solidFill>
              </a:rPr>
              <a:t>反復次元</a:t>
            </a:r>
            <a:endParaRPr lang="ja-JP" altLang="en-US" sz="2800" dirty="0"/>
          </a:p>
        </p:txBody>
      </p:sp>
      <p:sp>
        <p:nvSpPr>
          <p:cNvPr id="256005" name="Rectangle 5"/>
          <p:cNvSpPr>
            <a:spLocks noChangeArrowheads="1"/>
          </p:cNvSpPr>
          <p:nvPr/>
        </p:nvSpPr>
        <p:spPr bwMode="auto">
          <a:xfrm>
            <a:off x="228600" y="6437313"/>
            <a:ext cx="8458200" cy="37623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1">
                <a:solidFill>
                  <a:srgbClr val="000000"/>
                </a:solidFill>
                <a:ea typeface="HG丸ｺﾞｼｯｸM-PRO" pitchFamily="50" charset="-128"/>
              </a:rPr>
              <a:t>森敏昭（編著）　</a:t>
            </a:r>
            <a:r>
              <a:rPr lang="en-US" altLang="ja-JP" b="1">
                <a:solidFill>
                  <a:srgbClr val="000000"/>
                </a:solidFill>
                <a:ea typeface="HG丸ｺﾞｼｯｸM-PRO" pitchFamily="50" charset="-128"/>
              </a:rPr>
              <a:t>2001</a:t>
            </a:r>
            <a:r>
              <a:rPr lang="ja-JP" altLang="en-US" b="1">
                <a:solidFill>
                  <a:srgbClr val="000000"/>
                </a:solidFill>
                <a:ea typeface="HG丸ｺﾞｼｯｸM-PRO" pitchFamily="50" charset="-128"/>
              </a:rPr>
              <a:t>　おもしろ記億のラボラトリー　北大路書房　参照</a:t>
            </a:r>
          </a:p>
        </p:txBody>
      </p:sp>
      <p:sp>
        <p:nvSpPr>
          <p:cNvPr id="256006" name="Rectangle 6"/>
          <p:cNvSpPr>
            <a:spLocks noChangeArrowheads="1"/>
          </p:cNvSpPr>
          <p:nvPr/>
        </p:nvSpPr>
        <p:spPr bwMode="auto">
          <a:xfrm>
            <a:off x="1116013" y="1916113"/>
            <a:ext cx="28797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1200">
                <a:solidFill>
                  <a:schemeClr val="tx2"/>
                </a:solidFill>
                <a:latin typeface="HG丸ｺﾞｼｯｸM-PRO" pitchFamily="50" charset="-128"/>
                <a:ea typeface="HG丸ｺﾞｼｯｸM-PRO" pitchFamily="50" charset="-128"/>
              </a:rPr>
              <a:t>グラフのバーは</a:t>
            </a:r>
            <a:r>
              <a:rPr lang="en-US" altLang="ja-JP" sz="1200">
                <a:solidFill>
                  <a:schemeClr val="tx2"/>
                </a:solidFill>
                <a:latin typeface="HG丸ｺﾞｼｯｸM-PRO" pitchFamily="50" charset="-128"/>
                <a:ea typeface="HG丸ｺﾞｼｯｸM-PRO" pitchFamily="50" charset="-128"/>
              </a:rPr>
              <a:t>SD</a:t>
            </a:r>
            <a:r>
              <a:rPr lang="ja-JP" altLang="en-US" sz="1200">
                <a:solidFill>
                  <a:schemeClr val="tx2"/>
                </a:solidFill>
                <a:latin typeface="HG丸ｺﾞｼｯｸM-PRO" pitchFamily="50" charset="-128"/>
                <a:ea typeface="HG丸ｺﾞｼｯｸM-PRO" pitchFamily="50" charset="-128"/>
              </a:rPr>
              <a:t>を表す</a:t>
            </a:r>
          </a:p>
        </p:txBody>
      </p:sp>
    </p:spTree>
    <p:extLst>
      <p:ext uri="{BB962C8B-B14F-4D97-AF65-F5344CB8AC3E}">
        <p14:creationId xmlns:p14="http://schemas.microsoft.com/office/powerpoint/2010/main" val="80916824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57200" y="-27384"/>
            <a:ext cx="8229600" cy="1139825"/>
          </a:xfrm>
        </p:spPr>
        <p:txBody>
          <a:bodyPr/>
          <a:lstStyle/>
          <a:p>
            <a:r>
              <a:rPr kumimoji="1" lang="ja-JP" altLang="en-US" dirty="0" smtClean="0"/>
              <a:t>忍耐・誠実さ</a:t>
            </a:r>
            <a:endParaRPr kumimoji="1" lang="ja-JP" altLang="en-US" dirty="0"/>
          </a:p>
        </p:txBody>
      </p:sp>
      <p:sp>
        <p:nvSpPr>
          <p:cNvPr id="8" name="コンテンツ プレースホルダー 7"/>
          <p:cNvSpPr>
            <a:spLocks noGrp="1"/>
          </p:cNvSpPr>
          <p:nvPr>
            <p:ph idx="1"/>
          </p:nvPr>
        </p:nvSpPr>
        <p:spPr>
          <a:xfrm>
            <a:off x="457200" y="819547"/>
            <a:ext cx="8229600" cy="4530725"/>
          </a:xfrm>
        </p:spPr>
        <p:txBody>
          <a:bodyPr/>
          <a:lstStyle/>
          <a:p>
            <a:r>
              <a:rPr lang="ja-JP" altLang="en-US" dirty="0"/>
              <a:t>記憶は</a:t>
            </a:r>
            <a:r>
              <a:rPr lang="ja-JP" altLang="en-US" dirty="0" smtClean="0"/>
              <a:t>青天井</a:t>
            </a:r>
            <a:endParaRPr lang="en-US" altLang="ja-JP" dirty="0" smtClean="0"/>
          </a:p>
          <a:p>
            <a:pPr lvl="1"/>
            <a:r>
              <a:rPr kumimoji="1" lang="ja-JP" altLang="en-US" dirty="0" smtClean="0"/>
              <a:t>繰り返しは、新しい情報を脳に付加し続ける。</a:t>
            </a:r>
            <a:endParaRPr kumimoji="1" lang="en-US" altLang="ja-JP" dirty="0" smtClean="0"/>
          </a:p>
          <a:p>
            <a:r>
              <a:rPr kumimoji="1" lang="en-US" altLang="ja-JP" dirty="0" smtClean="0">
                <a:solidFill>
                  <a:srgbClr val="FFFF00"/>
                </a:solidFill>
              </a:rPr>
              <a:t>MAN</a:t>
            </a:r>
            <a:r>
              <a:rPr kumimoji="1" lang="ja-JP" altLang="en-US" dirty="0" smtClean="0">
                <a:solidFill>
                  <a:srgbClr val="FFFF00"/>
                </a:solidFill>
              </a:rPr>
              <a:t>のニューロ原理</a:t>
            </a:r>
            <a:r>
              <a:rPr kumimoji="1" lang="ja-JP" altLang="en-US" dirty="0" smtClean="0"/>
              <a:t>から推測されること</a:t>
            </a:r>
            <a:endParaRPr kumimoji="1" lang="en-US" altLang="ja-JP" dirty="0" smtClean="0"/>
          </a:p>
          <a:p>
            <a:pPr lvl="1"/>
            <a:r>
              <a:rPr kumimoji="1" lang="ja-JP" altLang="en-US" dirty="0" smtClean="0"/>
              <a:t>桁外れの情報を有限のニューロンで表現し、長期に蓄え、瞬時に再構成する原理</a:t>
            </a:r>
            <a:endParaRPr kumimoji="1" lang="en-US" altLang="ja-JP" dirty="0" smtClean="0"/>
          </a:p>
          <a:p>
            <a:r>
              <a:rPr kumimoji="1" lang="ja-JP" altLang="en-US" dirty="0" smtClean="0"/>
              <a:t>レンズ職人さんの事例</a:t>
            </a:r>
            <a:endParaRPr kumimoji="1" lang="en-US" altLang="ja-JP" dirty="0" smtClean="0"/>
          </a:p>
          <a:p>
            <a:r>
              <a:rPr kumimoji="1" lang="ja-JP" altLang="en-US" dirty="0" smtClean="0"/>
              <a:t>田植えの経験：辛い、義務、責任は、新しい感覚情報</a:t>
            </a:r>
            <a:endParaRPr kumimoji="1" lang="en-US" altLang="ja-JP" dirty="0" smtClean="0"/>
          </a:p>
          <a:p>
            <a:r>
              <a:rPr kumimoji="1" lang="ja-JP" altLang="en-US" dirty="0" smtClean="0"/>
              <a:t>繰り返し考え続ける、繰り返しやり続けることができなければ、本当に新しいことは見えてこない</a:t>
            </a:r>
            <a:endParaRPr kumimoji="1" lang="en-US" altLang="ja-JP" dirty="0" smtClean="0"/>
          </a:p>
        </p:txBody>
      </p:sp>
    </p:spTree>
    <p:extLst>
      <p:ext uri="{BB962C8B-B14F-4D97-AF65-F5344CB8AC3E}">
        <p14:creationId xmlns:p14="http://schemas.microsoft.com/office/powerpoint/2010/main" val="102105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360040"/>
          </a:xfrm>
        </p:spPr>
        <p:txBody>
          <a:bodyPr/>
          <a:lstStyle/>
          <a:p>
            <a:r>
              <a:rPr kumimoji="1" lang="ja-JP" altLang="en-US" sz="2800" dirty="0" smtClean="0">
                <a:effectLst/>
              </a:rPr>
              <a:t>参考文献（★：一般書）</a:t>
            </a:r>
            <a:endParaRPr kumimoji="1" lang="ja-JP" altLang="en-US" sz="2800" dirty="0">
              <a:effectLst/>
            </a:endParaRPr>
          </a:p>
        </p:txBody>
      </p:sp>
      <p:sp>
        <p:nvSpPr>
          <p:cNvPr id="3" name="コンテンツ プレースホルダー 2"/>
          <p:cNvSpPr>
            <a:spLocks noGrp="1"/>
          </p:cNvSpPr>
          <p:nvPr>
            <p:ph idx="1"/>
          </p:nvPr>
        </p:nvSpPr>
        <p:spPr>
          <a:xfrm>
            <a:off x="251520" y="620688"/>
            <a:ext cx="8640960" cy="5256584"/>
          </a:xfrm>
        </p:spPr>
        <p:txBody>
          <a:bodyPr/>
          <a:lstStyle/>
          <a:p>
            <a:pPr marL="265113" indent="-265113">
              <a:buNone/>
            </a:pPr>
            <a:r>
              <a:rPr lang="ja-JP" altLang="en-US" sz="1800" dirty="0" smtClean="0">
                <a:effectLst/>
              </a:rPr>
              <a:t>・</a:t>
            </a:r>
            <a:r>
              <a:rPr lang="ja-JP" altLang="en-US" sz="1800" dirty="0" smtClean="0">
                <a:effectLst/>
              </a:rPr>
              <a:t>西山めぐみ・寺澤 </a:t>
            </a:r>
            <a:r>
              <a:rPr lang="en-US" altLang="ja-JP" sz="1800" dirty="0" smtClean="0">
                <a:effectLst/>
              </a:rPr>
              <a:t>(</a:t>
            </a:r>
            <a:r>
              <a:rPr lang="ja-JP" altLang="en-US" sz="1800" dirty="0" smtClean="0">
                <a:effectLst/>
              </a:rPr>
              <a:t>印刷中</a:t>
            </a:r>
            <a:r>
              <a:rPr lang="en-US" altLang="ja-JP" sz="1800" dirty="0" smtClean="0">
                <a:effectLst/>
              </a:rPr>
              <a:t>)</a:t>
            </a:r>
            <a:r>
              <a:rPr lang="ja-JP" altLang="en-US" sz="1800" dirty="0" smtClean="0">
                <a:effectLst/>
              </a:rPr>
              <a:t>　偶発学習事態における未知顔の潜在記憶 心理学研究</a:t>
            </a:r>
            <a:endParaRPr lang="en-US" altLang="ja-JP" sz="1800" dirty="0" smtClean="0">
              <a:effectLst/>
            </a:endParaRPr>
          </a:p>
          <a:p>
            <a:pPr marL="265113" indent="-265113">
              <a:buNone/>
            </a:pPr>
            <a:r>
              <a:rPr lang="ja-JP" altLang="en-US" sz="1800" dirty="0" smtClean="0">
                <a:effectLst/>
              </a:rPr>
              <a:t>・</a:t>
            </a:r>
            <a:r>
              <a:rPr lang="ja-JP" altLang="en-US" sz="1800" dirty="0" smtClean="0">
                <a:effectLst/>
              </a:rPr>
              <a:t>寺澤孝文</a:t>
            </a:r>
            <a:r>
              <a:rPr lang="en-US" altLang="ja-JP" sz="1800" dirty="0" smtClean="0">
                <a:effectLst/>
              </a:rPr>
              <a:t>(2012)</a:t>
            </a:r>
            <a:r>
              <a:rPr lang="ja-JP" altLang="en-US" sz="1800" dirty="0" smtClean="0">
                <a:effectLst/>
              </a:rPr>
              <a:t>　学習と動機づけ　田山・須藤</a:t>
            </a:r>
            <a:r>
              <a:rPr lang="en-US" altLang="ja-JP" sz="1800" dirty="0" smtClean="0">
                <a:effectLst/>
              </a:rPr>
              <a:t>(</a:t>
            </a:r>
            <a:r>
              <a:rPr lang="ja-JP" altLang="en-US" sz="1800" dirty="0" smtClean="0">
                <a:effectLst/>
              </a:rPr>
              <a:t>編著</a:t>
            </a:r>
            <a:r>
              <a:rPr lang="en-US" altLang="ja-JP" sz="1800" dirty="0" smtClean="0">
                <a:effectLst/>
              </a:rPr>
              <a:t>)</a:t>
            </a:r>
            <a:r>
              <a:rPr lang="ja-JP" altLang="en-US" sz="1800" dirty="0" smtClean="0">
                <a:effectLst/>
              </a:rPr>
              <a:t>　基礎心理学入門　培風館</a:t>
            </a:r>
          </a:p>
          <a:p>
            <a:pPr marL="265113" indent="-265113">
              <a:buNone/>
            </a:pPr>
            <a:r>
              <a:rPr lang="ja-JP" altLang="en-US" sz="1800" dirty="0" smtClean="0">
                <a:effectLst/>
              </a:rPr>
              <a:t>・上田紋佳・寺澤孝文</a:t>
            </a:r>
            <a:r>
              <a:rPr lang="en-US" altLang="ja-JP" sz="1800" dirty="0" smtClean="0">
                <a:effectLst/>
              </a:rPr>
              <a:t>(2010)</a:t>
            </a:r>
            <a:r>
              <a:rPr lang="ja-JP" altLang="en-US" sz="1800" dirty="0" smtClean="0">
                <a:effectLst/>
              </a:rPr>
              <a:t>　間接再認手続きによる言語的符号化困難な音列の潜在記憶の検出 心理学研究　</a:t>
            </a:r>
            <a:r>
              <a:rPr lang="en-US" altLang="ja-JP" sz="1800" dirty="0" smtClean="0">
                <a:effectLst/>
              </a:rPr>
              <a:t>81, 413-419.</a:t>
            </a:r>
          </a:p>
          <a:p>
            <a:pPr marL="265113" indent="-265113">
              <a:buNone/>
            </a:pPr>
            <a:r>
              <a:rPr lang="ja-JP" altLang="en-US" sz="1800" dirty="0" smtClean="0">
                <a:effectLst/>
              </a:rPr>
              <a:t>★</a:t>
            </a:r>
            <a:r>
              <a:rPr lang="ja-JP" altLang="en-US" sz="1800" dirty="0" smtClean="0">
                <a:effectLst/>
              </a:rPr>
              <a:t>寺澤孝文</a:t>
            </a:r>
            <a:r>
              <a:rPr lang="en-US" altLang="ja-JP" sz="1800" dirty="0" smtClean="0">
                <a:effectLst/>
              </a:rPr>
              <a:t>(2008) </a:t>
            </a:r>
            <a:r>
              <a:rPr lang="ja-JP" altLang="en-US" sz="1800" dirty="0" smtClean="0">
                <a:effectLst/>
              </a:rPr>
              <a:t>「再生と再認」、「記憶と学習」　太田信夫（編）　</a:t>
            </a:r>
            <a:r>
              <a:rPr lang="en-US" altLang="ja-JP" sz="1800" dirty="0" smtClean="0">
                <a:effectLst/>
              </a:rPr>
              <a:t>『</a:t>
            </a:r>
            <a:r>
              <a:rPr lang="ja-JP" altLang="en-US" sz="1800" dirty="0" smtClean="0">
                <a:effectLst/>
              </a:rPr>
              <a:t>記憶の心理学</a:t>
            </a:r>
            <a:r>
              <a:rPr lang="en-US" altLang="ja-JP" sz="1800" dirty="0" smtClean="0">
                <a:effectLst/>
              </a:rPr>
              <a:t>』</a:t>
            </a:r>
            <a:r>
              <a:rPr lang="ja-JP" altLang="en-US" sz="1800" dirty="0" smtClean="0">
                <a:effectLst/>
              </a:rPr>
              <a:t>　放送大学教育振興会</a:t>
            </a:r>
            <a:endParaRPr lang="en-US" altLang="ja-JP" sz="1800" dirty="0" smtClean="0">
              <a:effectLst/>
            </a:endParaRPr>
          </a:p>
          <a:p>
            <a:pPr marL="265113" indent="-265113">
              <a:buNone/>
            </a:pPr>
            <a:r>
              <a:rPr lang="ja-JP" altLang="en-US" sz="1800" dirty="0" smtClean="0">
                <a:effectLst/>
              </a:rPr>
              <a:t>・</a:t>
            </a:r>
            <a:r>
              <a:rPr lang="ja-JP" altLang="en-US" sz="1800" dirty="0" smtClean="0">
                <a:effectLst/>
              </a:rPr>
              <a:t>寺澤孝文・太田信夫・吉田哲也（編）（</a:t>
            </a:r>
            <a:r>
              <a:rPr lang="en-US" altLang="ja-JP" sz="1800" dirty="0" smtClean="0">
                <a:effectLst/>
              </a:rPr>
              <a:t>2007</a:t>
            </a:r>
            <a:r>
              <a:rPr lang="ja-JP" altLang="en-US" sz="1800" dirty="0" smtClean="0">
                <a:effectLst/>
              </a:rPr>
              <a:t>）　マイクロステップ計測法による英単語学習の個人差の測定　風間書房</a:t>
            </a:r>
            <a:endParaRPr lang="en-US" altLang="ja-JP" sz="1800" dirty="0" smtClean="0">
              <a:effectLst/>
            </a:endParaRPr>
          </a:p>
          <a:p>
            <a:pPr marL="265113" indent="-265113">
              <a:buNone/>
            </a:pPr>
            <a:r>
              <a:rPr lang="ja-JP" altLang="en-US" sz="1800" dirty="0" smtClean="0">
                <a:effectLst/>
              </a:rPr>
              <a:t>★</a:t>
            </a:r>
            <a:r>
              <a:rPr lang="ja-JP" altLang="en-US" sz="1800" dirty="0" smtClean="0">
                <a:effectLst/>
              </a:rPr>
              <a:t>寺澤・太田（監修）（</a:t>
            </a:r>
            <a:r>
              <a:rPr lang="en-US" altLang="ja-JP" sz="1800" dirty="0" smtClean="0">
                <a:effectLst/>
              </a:rPr>
              <a:t>2007</a:t>
            </a:r>
            <a:r>
              <a:rPr lang="ja-JP" altLang="en-US" sz="1800" dirty="0" smtClean="0">
                <a:effectLst/>
              </a:rPr>
              <a:t>）</a:t>
            </a:r>
            <a:r>
              <a:rPr lang="en-US" altLang="ja-JP" sz="1800" dirty="0" smtClean="0">
                <a:effectLst/>
              </a:rPr>
              <a:t>THE</a:t>
            </a:r>
            <a:r>
              <a:rPr lang="ja-JP" altLang="en-US" sz="1800" dirty="0" smtClean="0">
                <a:effectLst/>
              </a:rPr>
              <a:t>マイクロステップ技術で覚える英単語，</a:t>
            </a:r>
            <a:r>
              <a:rPr lang="en-US" altLang="ja-JP" sz="1800" dirty="0" smtClean="0">
                <a:effectLst/>
              </a:rPr>
              <a:t>D3Publisher</a:t>
            </a:r>
            <a:r>
              <a:rPr lang="ja-JP" altLang="en-US" sz="1800" dirty="0" smtClean="0">
                <a:effectLst/>
              </a:rPr>
              <a:t>　</a:t>
            </a:r>
            <a:r>
              <a:rPr lang="en-US" altLang="ja-JP" sz="1800" dirty="0" smtClean="0">
                <a:effectLst/>
              </a:rPr>
              <a:t>(</a:t>
            </a:r>
            <a:r>
              <a:rPr lang="ja-JP" altLang="en-US" sz="1800" dirty="0" smtClean="0">
                <a:effectLst/>
              </a:rPr>
              <a:t>任天堂</a:t>
            </a:r>
            <a:r>
              <a:rPr lang="en-US" altLang="ja-JP" sz="1800" dirty="0" smtClean="0">
                <a:effectLst/>
              </a:rPr>
              <a:t>DS</a:t>
            </a:r>
            <a:r>
              <a:rPr lang="ja-JP" altLang="en-US" sz="1800" dirty="0" smtClean="0">
                <a:effectLst/>
              </a:rPr>
              <a:t>専用学習ソフトウェア</a:t>
            </a:r>
            <a:r>
              <a:rPr lang="en-US" altLang="ja-JP" sz="1800" dirty="0" smtClean="0">
                <a:effectLst/>
              </a:rPr>
              <a:t>)</a:t>
            </a:r>
          </a:p>
          <a:p>
            <a:pPr marL="265113" indent="-265113">
              <a:buNone/>
            </a:pPr>
            <a:r>
              <a:rPr lang="ja-JP" altLang="en-US" sz="1800" dirty="0" smtClean="0">
                <a:effectLst/>
              </a:rPr>
              <a:t>★寺澤</a:t>
            </a:r>
            <a:r>
              <a:rPr lang="ja-JP" altLang="en-US" sz="1800" dirty="0">
                <a:effectLst/>
              </a:rPr>
              <a:t>孝</a:t>
            </a:r>
            <a:r>
              <a:rPr lang="ja-JP" altLang="en-US" sz="1800" dirty="0">
                <a:effectLst/>
              </a:rPr>
              <a:t>文・吉田哲也</a:t>
            </a:r>
            <a:r>
              <a:rPr lang="en-US" altLang="ja-JP" sz="1800" dirty="0">
                <a:effectLst/>
              </a:rPr>
              <a:t>(2006) </a:t>
            </a:r>
            <a:r>
              <a:rPr lang="ja-JP" altLang="en-US" sz="1800" dirty="0">
                <a:effectLst/>
              </a:rPr>
              <a:t>自覚できない到達度を描き出す </a:t>
            </a:r>
            <a:r>
              <a:rPr lang="en-US" altLang="ja-JP" sz="1800" dirty="0">
                <a:effectLst/>
              </a:rPr>
              <a:t>e-Learning, </a:t>
            </a:r>
            <a:r>
              <a:rPr lang="ja-JP" altLang="en-US" sz="1800" dirty="0">
                <a:effectLst/>
              </a:rPr>
              <a:t>太田信夫（編），</a:t>
            </a:r>
            <a:r>
              <a:rPr lang="en-US" altLang="ja-JP" sz="1800" dirty="0">
                <a:effectLst/>
              </a:rPr>
              <a:t>『</a:t>
            </a:r>
            <a:r>
              <a:rPr lang="ja-JP" altLang="en-US" sz="1800" dirty="0">
                <a:effectLst/>
              </a:rPr>
              <a:t>記憶の心理学と現代社会</a:t>
            </a:r>
            <a:r>
              <a:rPr lang="en-US" altLang="ja-JP" sz="1800" dirty="0">
                <a:effectLst/>
              </a:rPr>
              <a:t>』</a:t>
            </a:r>
            <a:r>
              <a:rPr lang="ja-JP" altLang="en-US" sz="1800" dirty="0" err="1">
                <a:effectLst/>
              </a:rPr>
              <a:t>，</a:t>
            </a:r>
            <a:r>
              <a:rPr lang="ja-JP" altLang="en-US" sz="1800" dirty="0">
                <a:effectLst/>
              </a:rPr>
              <a:t>有斐閣</a:t>
            </a:r>
            <a:r>
              <a:rPr lang="en-US" altLang="ja-JP" sz="1800" dirty="0">
                <a:effectLst/>
              </a:rPr>
              <a:t>, 187-205.</a:t>
            </a:r>
          </a:p>
          <a:p>
            <a:pPr marL="265113" indent="-265113">
              <a:buNone/>
            </a:pPr>
            <a:r>
              <a:rPr lang="ja-JP" altLang="en-US" sz="1800" dirty="0" smtClean="0">
                <a:effectLst/>
              </a:rPr>
              <a:t>★</a:t>
            </a:r>
            <a:r>
              <a:rPr lang="ja-JP" altLang="en-US" sz="1800" dirty="0" smtClean="0">
                <a:effectLst/>
              </a:rPr>
              <a:t>寺澤</a:t>
            </a:r>
            <a:r>
              <a:rPr lang="ja-JP" altLang="en-US" sz="1800" dirty="0">
                <a:effectLst/>
              </a:rPr>
              <a:t>孝文</a:t>
            </a:r>
            <a:r>
              <a:rPr lang="en-US" altLang="ja-JP" sz="1800" dirty="0">
                <a:effectLst/>
              </a:rPr>
              <a:t>(2005) </a:t>
            </a:r>
            <a:r>
              <a:rPr lang="ja-JP" altLang="en-US" sz="1800" dirty="0">
                <a:effectLst/>
              </a:rPr>
              <a:t>認知 森正義彦（編著），</a:t>
            </a:r>
            <a:r>
              <a:rPr lang="en-US" altLang="ja-JP" sz="1800" dirty="0">
                <a:effectLst/>
              </a:rPr>
              <a:t>『</a:t>
            </a:r>
            <a:r>
              <a:rPr lang="ja-JP" altLang="en-US" sz="1800" dirty="0">
                <a:effectLst/>
              </a:rPr>
              <a:t>理論からの心理学入門</a:t>
            </a:r>
            <a:r>
              <a:rPr lang="en-US" altLang="ja-JP" sz="1800" dirty="0">
                <a:effectLst/>
              </a:rPr>
              <a:t>』</a:t>
            </a:r>
            <a:r>
              <a:rPr lang="ja-JP" altLang="en-US" sz="1800" dirty="0" err="1">
                <a:effectLst/>
              </a:rPr>
              <a:t>，</a:t>
            </a:r>
            <a:r>
              <a:rPr lang="ja-JP" altLang="en-US" sz="1800" dirty="0">
                <a:effectLst/>
              </a:rPr>
              <a:t>培風館</a:t>
            </a:r>
            <a:r>
              <a:rPr lang="en-US" altLang="ja-JP" sz="1800" dirty="0">
                <a:effectLst/>
              </a:rPr>
              <a:t>. 65-101.</a:t>
            </a:r>
          </a:p>
          <a:p>
            <a:pPr marL="265113" indent="-265113">
              <a:buNone/>
            </a:pPr>
            <a:r>
              <a:rPr lang="ja-JP" altLang="en-US" sz="1800" dirty="0">
                <a:effectLst/>
              </a:rPr>
              <a:t>・ </a:t>
            </a:r>
            <a:r>
              <a:rPr lang="en-US" altLang="ja-JP" sz="1800" dirty="0" err="1">
                <a:effectLst/>
              </a:rPr>
              <a:t>Terasawa</a:t>
            </a:r>
            <a:r>
              <a:rPr lang="en-US" altLang="ja-JP" sz="1800" dirty="0">
                <a:effectLst/>
              </a:rPr>
              <a:t>, T.(2005) Creation theory of cognition</a:t>
            </a:r>
            <a:r>
              <a:rPr lang="en-US" altLang="ja-JP" sz="1800" dirty="0">
                <a:effectLst/>
              </a:rPr>
              <a:t>: Is memory retrieved or created? In N. </a:t>
            </a:r>
            <a:r>
              <a:rPr lang="en-US" altLang="ja-JP" sz="1800" dirty="0" err="1">
                <a:effectLst/>
              </a:rPr>
              <a:t>Ohta</a:t>
            </a:r>
            <a:r>
              <a:rPr lang="en-US" altLang="ja-JP" sz="1800" dirty="0">
                <a:effectLst/>
              </a:rPr>
              <a:t>, C. MacLeod, B. </a:t>
            </a:r>
            <a:r>
              <a:rPr lang="en-US" altLang="ja-JP" sz="1800" dirty="0" err="1">
                <a:effectLst/>
              </a:rPr>
              <a:t>Uttl</a:t>
            </a:r>
            <a:r>
              <a:rPr lang="en-US" altLang="ja-JP" sz="1800" dirty="0">
                <a:effectLst/>
              </a:rPr>
              <a:t> (</a:t>
            </a:r>
            <a:r>
              <a:rPr lang="en-US" altLang="ja-JP" sz="1800" dirty="0" err="1">
                <a:effectLst/>
              </a:rPr>
              <a:t>Eds</a:t>
            </a:r>
            <a:r>
              <a:rPr lang="en-US" altLang="ja-JP" sz="1800" dirty="0">
                <a:effectLst/>
              </a:rPr>
              <a:t>), 『Dynamic cognitive processes』</a:t>
            </a:r>
            <a:r>
              <a:rPr lang="ja-JP" altLang="en-US" sz="1800" dirty="0" err="1">
                <a:effectLst/>
              </a:rPr>
              <a:t>，</a:t>
            </a:r>
            <a:r>
              <a:rPr lang="en-US" altLang="ja-JP" sz="1800" dirty="0">
                <a:effectLst/>
              </a:rPr>
              <a:t>Springer-</a:t>
            </a:r>
            <a:r>
              <a:rPr lang="en-US" altLang="ja-JP" sz="1800" dirty="0" err="1">
                <a:effectLst/>
              </a:rPr>
              <a:t>Verlag</a:t>
            </a:r>
            <a:r>
              <a:rPr lang="en-US" altLang="ja-JP" sz="1800" dirty="0">
                <a:effectLst/>
              </a:rPr>
              <a:t>, 131-157.</a:t>
            </a:r>
          </a:p>
          <a:p>
            <a:pPr marL="265113" indent="-265113">
              <a:buNone/>
            </a:pPr>
            <a:r>
              <a:rPr lang="ja-JP" altLang="en-US" sz="1800" dirty="0" smtClean="0">
                <a:effectLst/>
              </a:rPr>
              <a:t>・</a:t>
            </a:r>
            <a:r>
              <a:rPr lang="ja-JP" altLang="en-US" sz="1800" dirty="0" smtClean="0">
                <a:effectLst/>
              </a:rPr>
              <a:t>寺澤</a:t>
            </a:r>
            <a:r>
              <a:rPr lang="ja-JP" altLang="en-US" sz="1800" dirty="0">
                <a:effectLst/>
              </a:rPr>
              <a:t>孝文</a:t>
            </a:r>
            <a:r>
              <a:rPr lang="en-US" altLang="ja-JP" sz="1800" dirty="0">
                <a:effectLst/>
              </a:rPr>
              <a:t>(2002) </a:t>
            </a:r>
            <a:r>
              <a:rPr lang="ja-JP" altLang="en-US" sz="1800" dirty="0">
                <a:effectLst/>
              </a:rPr>
              <a:t>記憶 都築誉史</a:t>
            </a:r>
            <a:r>
              <a:rPr lang="en-US" altLang="ja-JP" sz="1800" dirty="0">
                <a:effectLst/>
              </a:rPr>
              <a:t>(</a:t>
            </a:r>
            <a:r>
              <a:rPr lang="ja-JP" altLang="en-US" sz="1800" dirty="0">
                <a:effectLst/>
              </a:rPr>
              <a:t>編著</a:t>
            </a:r>
            <a:r>
              <a:rPr lang="en-US" altLang="ja-JP" sz="1800" dirty="0">
                <a:effectLst/>
              </a:rPr>
              <a:t>)</a:t>
            </a:r>
            <a:r>
              <a:rPr lang="ja-JP" altLang="en-US" sz="1800" dirty="0" err="1">
                <a:effectLst/>
              </a:rPr>
              <a:t>，</a:t>
            </a:r>
            <a:r>
              <a:rPr lang="en-US" altLang="ja-JP" sz="1800" dirty="0">
                <a:effectLst/>
              </a:rPr>
              <a:t>『</a:t>
            </a:r>
            <a:r>
              <a:rPr lang="ja-JP" altLang="en-US" sz="1800" dirty="0">
                <a:effectLst/>
              </a:rPr>
              <a:t>認知科学パースペクティブ：心理学からの</a:t>
            </a:r>
            <a:r>
              <a:rPr lang="en-US" altLang="ja-JP" sz="1800" dirty="0">
                <a:effectLst/>
              </a:rPr>
              <a:t>10</a:t>
            </a:r>
            <a:r>
              <a:rPr lang="ja-JP" altLang="en-US" sz="1800" dirty="0">
                <a:effectLst/>
              </a:rPr>
              <a:t>の視点</a:t>
            </a:r>
            <a:r>
              <a:rPr lang="en-US" altLang="ja-JP" sz="1800" dirty="0">
                <a:effectLst/>
              </a:rPr>
              <a:t>』</a:t>
            </a:r>
            <a:r>
              <a:rPr lang="ja-JP" altLang="en-US" sz="1800" dirty="0" err="1">
                <a:effectLst/>
              </a:rPr>
              <a:t>，</a:t>
            </a:r>
            <a:r>
              <a:rPr lang="ja-JP" altLang="en-US" sz="1800" dirty="0">
                <a:effectLst/>
              </a:rPr>
              <a:t>信山出版社</a:t>
            </a:r>
            <a:r>
              <a:rPr lang="en-US" altLang="ja-JP" sz="1800" dirty="0">
                <a:effectLst/>
              </a:rPr>
              <a:t>.</a:t>
            </a:r>
          </a:p>
          <a:p>
            <a:pPr marL="265113" indent="-265113">
              <a:buNone/>
            </a:pPr>
            <a:r>
              <a:rPr lang="ja-JP" altLang="en-US" sz="1800" dirty="0" smtClean="0">
                <a:effectLst/>
              </a:rPr>
              <a:t>★寺澤</a:t>
            </a:r>
            <a:r>
              <a:rPr lang="ja-JP" altLang="en-US" sz="1800" dirty="0">
                <a:effectLst/>
              </a:rPr>
              <a:t>孝文</a:t>
            </a:r>
            <a:r>
              <a:rPr lang="en-US" altLang="ja-JP" sz="1800" dirty="0">
                <a:effectLst/>
              </a:rPr>
              <a:t>(2001) </a:t>
            </a:r>
            <a:r>
              <a:rPr lang="ja-JP" altLang="en-US" sz="1800" dirty="0">
                <a:effectLst/>
              </a:rPr>
              <a:t>記憶と意識－どんな経験も影響はずっと残る－（第</a:t>
            </a:r>
            <a:r>
              <a:rPr lang="en-US" altLang="ja-JP" sz="1800" dirty="0">
                <a:effectLst/>
              </a:rPr>
              <a:t>5</a:t>
            </a:r>
            <a:r>
              <a:rPr lang="ja-JP" altLang="en-US" sz="1800" dirty="0">
                <a:effectLst/>
              </a:rPr>
              <a:t>章） 森敏昭（編著） 認知心理学を語る①：　おも</a:t>
            </a:r>
            <a:r>
              <a:rPr lang="ja-JP" altLang="en-US" sz="1800" dirty="0" err="1">
                <a:effectLst/>
              </a:rPr>
              <a:t>しろ</a:t>
            </a:r>
            <a:r>
              <a:rPr lang="ja-JP" altLang="en-US" sz="1800" dirty="0">
                <a:effectLst/>
              </a:rPr>
              <a:t>記憶のラボラトリー　北大路書房</a:t>
            </a:r>
            <a:r>
              <a:rPr lang="en-US" altLang="ja-JP" sz="1800" dirty="0">
                <a:effectLst/>
              </a:rPr>
              <a:t>, pp.101-124</a:t>
            </a:r>
            <a:r>
              <a:rPr lang="en-US" altLang="ja-JP" sz="1800" dirty="0" smtClean="0">
                <a:effectLst/>
              </a:rPr>
              <a:t>.</a:t>
            </a:r>
            <a:endParaRPr lang="en-US" altLang="ja-JP" sz="1800" dirty="0">
              <a:effectLst/>
            </a:endParaRPr>
          </a:p>
        </p:txBody>
      </p:sp>
    </p:spTree>
    <p:extLst>
      <p:ext uri="{BB962C8B-B14F-4D97-AF65-F5344CB8AC3E}">
        <p14:creationId xmlns:p14="http://schemas.microsoft.com/office/powerpoint/2010/main" val="2376613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body" idx="1"/>
          </p:nvPr>
        </p:nvSpPr>
        <p:spPr>
          <a:xfrm>
            <a:off x="304800" y="990600"/>
            <a:ext cx="8458200" cy="5562600"/>
          </a:xfrm>
        </p:spPr>
        <p:txBody>
          <a:bodyPr/>
          <a:lstStyle/>
          <a:p>
            <a:pPr marL="0" indent="0">
              <a:buFont typeface="Wingdings" pitchFamily="2" charset="2"/>
              <a:buNone/>
            </a:pPr>
            <a:r>
              <a:rPr lang="ja-JP" altLang="en-US" sz="2800">
                <a:latin typeface="HG丸ｺﾞｼｯｸM-PRO" pitchFamily="50" charset="-128"/>
                <a:ea typeface="HG丸ｺﾞｼｯｸM-PRO" pitchFamily="50" charset="-128"/>
              </a:rPr>
              <a:t>最近受けている大きな研究助成</a:t>
            </a:r>
            <a:r>
              <a:rPr lang="en-US" altLang="ja-JP" sz="2400">
                <a:latin typeface="HG丸ｺﾞｼｯｸM-PRO" pitchFamily="50" charset="-128"/>
                <a:ea typeface="HG丸ｺﾞｼｯｸM-PRO" pitchFamily="50" charset="-128"/>
              </a:rPr>
              <a:t>(</a:t>
            </a:r>
            <a:r>
              <a:rPr lang="ja-JP" altLang="en-US" sz="2400">
                <a:latin typeface="HG丸ｺﾞｼｯｸM-PRO" pitchFamily="50" charset="-128"/>
                <a:ea typeface="HG丸ｺﾞｼｯｸM-PRO" pitchFamily="50" charset="-128"/>
              </a:rPr>
              <a:t>研究代表は全て寺澤）</a:t>
            </a:r>
          </a:p>
          <a:p>
            <a:pPr marL="0" indent="0">
              <a:buFont typeface="Wingdings" pitchFamily="2" charset="2"/>
              <a:buNone/>
            </a:pPr>
            <a:r>
              <a:rPr lang="ja-JP" altLang="en-US" sz="2400">
                <a:latin typeface="HG丸ｺﾞｼｯｸM-PRO" pitchFamily="50" charset="-128"/>
                <a:ea typeface="HG丸ｺﾞｼｯｸM-PRO" pitchFamily="50" charset="-128"/>
              </a:rPr>
              <a:t>◆</a:t>
            </a:r>
            <a:r>
              <a:rPr lang="ja-JP" altLang="en-US" sz="2400">
                <a:solidFill>
                  <a:srgbClr val="CC3300"/>
                </a:solidFill>
                <a:latin typeface="HGP創英角ﾎﾟｯﾌﾟ体" pitchFamily="50" charset="-128"/>
                <a:ea typeface="HGP創英角ﾎﾟｯﾌﾟ体" pitchFamily="50" charset="-128"/>
              </a:rPr>
              <a:t>科学研究費補助金　基盤研究</a:t>
            </a:r>
            <a:r>
              <a:rPr lang="en-US" altLang="ja-JP" sz="2400">
                <a:solidFill>
                  <a:srgbClr val="CC3300"/>
                </a:solidFill>
                <a:latin typeface="HGP創英角ﾎﾟｯﾌﾟ体" pitchFamily="50" charset="-128"/>
                <a:ea typeface="HGP創英角ﾎﾟｯﾌﾟ体" pitchFamily="50" charset="-128"/>
              </a:rPr>
              <a:t>B</a:t>
            </a:r>
            <a:r>
              <a:rPr lang="ja-JP" altLang="en-US" sz="1800" b="1">
                <a:latin typeface="HG丸ｺﾞｼｯｸM-PRO" pitchFamily="50" charset="-128"/>
                <a:ea typeface="HG丸ｺﾞｼｯｸM-PRO" pitchFamily="50" charset="-128"/>
              </a:rPr>
              <a:t>（平成</a:t>
            </a:r>
            <a:r>
              <a:rPr lang="en-US" altLang="ja-JP" sz="1800" b="1">
                <a:latin typeface="HG丸ｺﾞｼｯｸM-PRO" pitchFamily="50" charset="-128"/>
                <a:ea typeface="HG丸ｺﾞｼｯｸM-PRO" pitchFamily="50" charset="-128"/>
              </a:rPr>
              <a:t>11</a:t>
            </a:r>
            <a:r>
              <a:rPr lang="ja-JP" altLang="en-US" sz="1800" b="1">
                <a:latin typeface="HG丸ｺﾞｼｯｸM-PRO" pitchFamily="50" charset="-128"/>
                <a:ea typeface="HG丸ｺﾞｼｯｸM-PRO" pitchFamily="50" charset="-128"/>
              </a:rPr>
              <a:t>～</a:t>
            </a:r>
            <a:r>
              <a:rPr lang="en-US" altLang="ja-JP" sz="1800" b="1">
                <a:latin typeface="HG丸ｺﾞｼｯｸM-PRO" pitchFamily="50" charset="-128"/>
                <a:ea typeface="HG丸ｺﾞｼｯｸM-PRO" pitchFamily="50" charset="-128"/>
              </a:rPr>
              <a:t>13</a:t>
            </a:r>
            <a:r>
              <a:rPr lang="ja-JP" altLang="en-US" sz="1800" b="1">
                <a:latin typeface="HG丸ｺﾞｼｯｸM-PRO" pitchFamily="50" charset="-128"/>
                <a:ea typeface="HG丸ｺﾞｼｯｸM-PRO" pitchFamily="50" charset="-128"/>
              </a:rPr>
              <a:t>年度）約</a:t>
            </a:r>
            <a:r>
              <a:rPr lang="en-US" altLang="ja-JP" sz="1800" b="1">
                <a:latin typeface="HG丸ｺﾞｼｯｸM-PRO" pitchFamily="50" charset="-128"/>
                <a:ea typeface="HG丸ｺﾞｼｯｸM-PRO" pitchFamily="50" charset="-128"/>
              </a:rPr>
              <a:t>1</a:t>
            </a:r>
            <a:r>
              <a:rPr lang="ja-JP" altLang="en-US" sz="1800" b="1">
                <a:latin typeface="HG丸ｺﾞｼｯｸM-PRO" pitchFamily="50" charset="-128"/>
                <a:ea typeface="HG丸ｺﾞｼｯｸM-PRO" pitchFamily="50" charset="-128"/>
              </a:rPr>
              <a:t>千</a:t>
            </a:r>
            <a:r>
              <a:rPr lang="en-US" altLang="ja-JP" sz="1800" b="1">
                <a:latin typeface="HG丸ｺﾞｼｯｸM-PRO" pitchFamily="50" charset="-128"/>
                <a:ea typeface="HG丸ｺﾞｼｯｸM-PRO" pitchFamily="50" charset="-128"/>
              </a:rPr>
              <a:t>5</a:t>
            </a:r>
            <a:r>
              <a:rPr lang="ja-JP" altLang="en-US" sz="1800" b="1">
                <a:latin typeface="HG丸ｺﾞｼｯｸM-PRO" pitchFamily="50" charset="-128"/>
                <a:ea typeface="HG丸ｺﾞｼｯｸM-PRO" pitchFamily="50" charset="-128"/>
              </a:rPr>
              <a:t>百万円</a:t>
            </a:r>
          </a:p>
          <a:p>
            <a:pPr marL="0" indent="0">
              <a:buFont typeface="Wingdings" pitchFamily="2" charset="2"/>
              <a:buNone/>
            </a:pPr>
            <a:r>
              <a:rPr lang="ja-JP" altLang="en-US" sz="2000">
                <a:latin typeface="HG丸ｺﾞｼｯｸM-PRO" pitchFamily="50" charset="-128"/>
                <a:ea typeface="HG丸ｺﾞｼｯｸM-PRO" pitchFamily="50" charset="-128"/>
              </a:rPr>
              <a:t>　　　</a:t>
            </a:r>
            <a:r>
              <a:rPr lang="ja-JP" altLang="en-US" sz="2000" b="1">
                <a:latin typeface="HG丸ｺﾞｼｯｸM-PRO" pitchFamily="50" charset="-128"/>
                <a:ea typeface="HG丸ｺﾞｼｯｸM-PRO" pitchFamily="50" charset="-128"/>
              </a:rPr>
              <a:t>生涯個別学習を可能にするデータ蓄積型ＣＡＩシステム</a:t>
            </a:r>
          </a:p>
          <a:p>
            <a:pPr marL="0" indent="0">
              <a:buFont typeface="Wingdings" pitchFamily="2" charset="2"/>
              <a:buNone/>
            </a:pPr>
            <a:r>
              <a:rPr lang="ja-JP" altLang="en-US" sz="2000">
                <a:latin typeface="HG丸ｺﾞｼｯｸM-PRO" pitchFamily="50" charset="-128"/>
                <a:ea typeface="HG丸ｺﾞｼｯｸM-PRO" pitchFamily="50" charset="-128"/>
              </a:rPr>
              <a:t>　　</a:t>
            </a:r>
            <a:r>
              <a:rPr lang="ja-JP" altLang="en-US" sz="1800">
                <a:latin typeface="HG丸ｺﾞｼｯｸM-PRO" pitchFamily="50" charset="-128"/>
                <a:ea typeface="HG丸ｺﾞｼｯｸM-PRO" pitchFamily="50" charset="-128"/>
              </a:rPr>
              <a:t>－長期学習実験と記憶理論に基づく学習効果予測モジュールの開発－</a:t>
            </a:r>
            <a:r>
              <a:rPr lang="ja-JP" altLang="en-US" sz="2000">
                <a:latin typeface="HG丸ｺﾞｼｯｸM-PRO" pitchFamily="50" charset="-128"/>
                <a:ea typeface="HG丸ｺﾞｼｯｸM-PRO" pitchFamily="50" charset="-128"/>
              </a:rPr>
              <a:t> </a:t>
            </a:r>
          </a:p>
          <a:p>
            <a:pPr marL="0" indent="0">
              <a:buFont typeface="Wingdings" pitchFamily="2" charset="2"/>
              <a:buNone/>
            </a:pPr>
            <a:r>
              <a:rPr lang="ja-JP" altLang="en-US" sz="2400">
                <a:latin typeface="HG丸ｺﾞｼｯｸM-PRO" pitchFamily="50" charset="-128"/>
                <a:ea typeface="HG丸ｺﾞｼｯｸM-PRO" pitchFamily="50" charset="-128"/>
              </a:rPr>
              <a:t>◆</a:t>
            </a:r>
            <a:r>
              <a:rPr lang="ja-JP" altLang="en-US" sz="2400" u="sng">
                <a:solidFill>
                  <a:srgbClr val="CC3300"/>
                </a:solidFill>
                <a:latin typeface="HGP創英角ﾎﾟｯﾌﾟ体" pitchFamily="50" charset="-128"/>
                <a:ea typeface="HGP創英角ﾎﾟｯﾌﾟ体" pitchFamily="50" charset="-128"/>
              </a:rPr>
              <a:t>科学研究費補助金　基盤研究</a:t>
            </a:r>
            <a:r>
              <a:rPr lang="en-US" altLang="ja-JP" sz="2400" u="sng">
                <a:solidFill>
                  <a:srgbClr val="CC3300"/>
                </a:solidFill>
                <a:latin typeface="HGP創英角ﾎﾟｯﾌﾟ体" pitchFamily="50" charset="-128"/>
                <a:ea typeface="HGP創英角ﾎﾟｯﾌﾟ体" pitchFamily="50" charset="-128"/>
              </a:rPr>
              <a:t>A</a:t>
            </a:r>
            <a:r>
              <a:rPr lang="en-US" altLang="ja-JP" sz="2400">
                <a:latin typeface="HG丸ｺﾞｼｯｸM-PRO" pitchFamily="50" charset="-128"/>
                <a:ea typeface="HG丸ｺﾞｼｯｸM-PRO" pitchFamily="50" charset="-128"/>
              </a:rPr>
              <a:t> </a:t>
            </a:r>
            <a:r>
              <a:rPr lang="ja-JP" altLang="en-US" sz="1800" b="1">
                <a:latin typeface="HG丸ｺﾞｼｯｸM-PRO" pitchFamily="50" charset="-128"/>
                <a:ea typeface="HG丸ｺﾞｼｯｸM-PRO" pitchFamily="50" charset="-128"/>
              </a:rPr>
              <a:t>（平成</a:t>
            </a:r>
            <a:r>
              <a:rPr lang="en-US" altLang="ja-JP" sz="1800" b="1">
                <a:latin typeface="HG丸ｺﾞｼｯｸM-PRO" pitchFamily="50" charset="-128"/>
                <a:ea typeface="HG丸ｺﾞｼｯｸM-PRO" pitchFamily="50" charset="-128"/>
              </a:rPr>
              <a:t>14</a:t>
            </a:r>
            <a:r>
              <a:rPr lang="ja-JP" altLang="en-US" sz="1800" b="1">
                <a:latin typeface="HG丸ｺﾞｼｯｸM-PRO" pitchFamily="50" charset="-128"/>
                <a:ea typeface="HG丸ｺﾞｼｯｸM-PRO" pitchFamily="50" charset="-128"/>
              </a:rPr>
              <a:t>～</a:t>
            </a:r>
            <a:r>
              <a:rPr lang="en-US" altLang="ja-JP" sz="1800" b="1">
                <a:latin typeface="HG丸ｺﾞｼｯｸM-PRO" pitchFamily="50" charset="-128"/>
                <a:ea typeface="HG丸ｺﾞｼｯｸM-PRO" pitchFamily="50" charset="-128"/>
              </a:rPr>
              <a:t>17</a:t>
            </a:r>
            <a:r>
              <a:rPr lang="ja-JP" altLang="en-US" sz="1800" b="1">
                <a:latin typeface="HG丸ｺﾞｼｯｸM-PRO" pitchFamily="50" charset="-128"/>
                <a:ea typeface="HG丸ｺﾞｼｯｸM-PRO" pitchFamily="50" charset="-128"/>
              </a:rPr>
              <a:t>年度）　約５千万円</a:t>
            </a:r>
          </a:p>
          <a:p>
            <a:pPr marL="0" indent="0">
              <a:buFont typeface="Wingdings" pitchFamily="2" charset="2"/>
              <a:buNone/>
            </a:pPr>
            <a:r>
              <a:rPr lang="ja-JP" altLang="en-US" sz="2000">
                <a:latin typeface="HG丸ｺﾞｼｯｸM-PRO" pitchFamily="50" charset="-128"/>
                <a:ea typeface="HG丸ｺﾞｼｯｸM-PRO" pitchFamily="50" charset="-128"/>
              </a:rPr>
              <a:t>　　　</a:t>
            </a:r>
            <a:r>
              <a:rPr lang="ja-JP" altLang="en-US" sz="2000" b="1">
                <a:latin typeface="HG丸ｺﾞｼｯｸM-PRO" pitchFamily="50" charset="-128"/>
                <a:ea typeface="HG丸ｺﾞｼｯｸM-PRO" pitchFamily="50" charset="-128"/>
              </a:rPr>
              <a:t>「経験の変数化」を念頭においた実験計画法に基づく</a:t>
            </a:r>
          </a:p>
          <a:p>
            <a:pPr marL="0" indent="0">
              <a:buFont typeface="Wingdings" pitchFamily="2" charset="2"/>
              <a:buNone/>
            </a:pPr>
            <a:r>
              <a:rPr lang="ja-JP" altLang="en-US" sz="2000" b="1">
                <a:latin typeface="HG丸ｺﾞｼｯｸM-PRO" pitchFamily="50" charset="-128"/>
                <a:ea typeface="HG丸ｺﾞｼｯｸM-PRO" pitchFamily="50" charset="-128"/>
              </a:rPr>
              <a:t>　　　客観的絶対評価の実現 </a:t>
            </a:r>
          </a:p>
          <a:p>
            <a:pPr marL="0" indent="0">
              <a:buFont typeface="Wingdings" pitchFamily="2" charset="2"/>
              <a:buNone/>
            </a:pPr>
            <a:r>
              <a:rPr lang="ja-JP" altLang="en-US" sz="2400">
                <a:latin typeface="HG丸ｺﾞｼｯｸM-PRO" pitchFamily="50" charset="-128"/>
                <a:ea typeface="HG丸ｺﾞｼｯｸM-PRO" pitchFamily="50" charset="-128"/>
              </a:rPr>
              <a:t>◆</a:t>
            </a:r>
            <a:r>
              <a:rPr lang="ja-JP" altLang="en-US" sz="2400">
                <a:solidFill>
                  <a:srgbClr val="CC3300"/>
                </a:solidFill>
                <a:latin typeface="HGP創英角ﾎﾟｯﾌﾟ体" pitchFamily="50" charset="-128"/>
                <a:ea typeface="HGP創英角ﾎﾟｯﾌﾟ体" pitchFamily="50" charset="-128"/>
              </a:rPr>
              <a:t>岡山大学重点研究（学内</a:t>
            </a:r>
            <a:r>
              <a:rPr lang="en-US" altLang="ja-JP" sz="2400">
                <a:solidFill>
                  <a:srgbClr val="CC3300"/>
                </a:solidFill>
                <a:latin typeface="HGP創英角ﾎﾟｯﾌﾟ体" pitchFamily="50" charset="-128"/>
                <a:ea typeface="HGP創英角ﾎﾟｯﾌﾟ体" pitchFamily="50" charset="-128"/>
              </a:rPr>
              <a:t>COE</a:t>
            </a:r>
            <a:r>
              <a:rPr lang="ja-JP" altLang="en-US" sz="2400">
                <a:solidFill>
                  <a:srgbClr val="CC3300"/>
                </a:solidFill>
                <a:latin typeface="HGP創英角ﾎﾟｯﾌﾟ体" pitchFamily="50" charset="-128"/>
                <a:ea typeface="HGP創英角ﾎﾟｯﾌﾟ体" pitchFamily="50" charset="-128"/>
              </a:rPr>
              <a:t>）</a:t>
            </a:r>
            <a:r>
              <a:rPr lang="ja-JP" altLang="en-US" sz="1800" b="1">
                <a:latin typeface="HG丸ｺﾞｼｯｸM-PRO" pitchFamily="50" charset="-128"/>
                <a:ea typeface="HG丸ｺﾞｼｯｸM-PRO" pitchFamily="50" charset="-128"/>
              </a:rPr>
              <a:t>（平成</a:t>
            </a:r>
            <a:r>
              <a:rPr lang="en-US" altLang="ja-JP" sz="1800" b="1">
                <a:latin typeface="HG丸ｺﾞｼｯｸM-PRO" pitchFamily="50" charset="-128"/>
                <a:ea typeface="HG丸ｺﾞｼｯｸM-PRO" pitchFamily="50" charset="-128"/>
              </a:rPr>
              <a:t>20</a:t>
            </a:r>
            <a:r>
              <a:rPr lang="ja-JP" altLang="en-US" sz="1800" b="1">
                <a:latin typeface="HG丸ｺﾞｼｯｸM-PRO" pitchFamily="50" charset="-128"/>
                <a:ea typeface="HG丸ｺﾞｼｯｸM-PRO" pitchFamily="50" charset="-128"/>
              </a:rPr>
              <a:t>～</a:t>
            </a:r>
            <a:r>
              <a:rPr lang="en-US" altLang="ja-JP" sz="1800" b="1">
                <a:latin typeface="HG丸ｺﾞｼｯｸM-PRO" pitchFamily="50" charset="-128"/>
                <a:ea typeface="HG丸ｺﾞｼｯｸM-PRO" pitchFamily="50" charset="-128"/>
              </a:rPr>
              <a:t>21</a:t>
            </a:r>
            <a:r>
              <a:rPr lang="ja-JP" altLang="en-US" sz="1800" b="1">
                <a:latin typeface="HG丸ｺﾞｼｯｸM-PRO" pitchFamily="50" charset="-128"/>
                <a:ea typeface="HG丸ｺﾞｼｯｸM-PRO" pitchFamily="50" charset="-128"/>
              </a:rPr>
              <a:t>年度）　約</a:t>
            </a:r>
            <a:r>
              <a:rPr lang="en-US" altLang="ja-JP" sz="1800" b="1">
                <a:latin typeface="HG丸ｺﾞｼｯｸM-PRO" pitchFamily="50" charset="-128"/>
                <a:ea typeface="HG丸ｺﾞｼｯｸM-PRO" pitchFamily="50" charset="-128"/>
              </a:rPr>
              <a:t>1.3</a:t>
            </a:r>
            <a:r>
              <a:rPr lang="ja-JP" altLang="en-US" sz="1800" b="1">
                <a:latin typeface="HG丸ｺﾞｼｯｸM-PRO" pitchFamily="50" charset="-128"/>
                <a:ea typeface="HG丸ｺﾞｼｯｸM-PRO" pitchFamily="50" charset="-128"/>
              </a:rPr>
              <a:t>千万円</a:t>
            </a:r>
          </a:p>
          <a:p>
            <a:pPr marL="0" indent="0">
              <a:buFont typeface="Wingdings" pitchFamily="2" charset="2"/>
              <a:buNone/>
            </a:pPr>
            <a:r>
              <a:rPr lang="ja-JP" altLang="en-US" sz="2000">
                <a:latin typeface="HG丸ｺﾞｼｯｸM-PRO" pitchFamily="50" charset="-128"/>
                <a:ea typeface="HG丸ｺﾞｼｯｸM-PRO" pitchFamily="50" charset="-128"/>
              </a:rPr>
              <a:t>　　　</a:t>
            </a:r>
            <a:r>
              <a:rPr lang="ja-JP" altLang="en-US" sz="1600" b="1">
                <a:latin typeface="HG丸ｺﾞｼｯｸM-PRO" pitchFamily="50" charset="-128"/>
                <a:ea typeface="HG丸ｺﾞｼｯｸM-PRO" pitchFamily="50" charset="-128"/>
              </a:rPr>
              <a:t>新たな縦断的調査技術を核とした，人と，情報流布システムのパワーアップ</a:t>
            </a:r>
          </a:p>
          <a:p>
            <a:pPr marL="0" indent="0">
              <a:buFont typeface="Wingdings" pitchFamily="2" charset="2"/>
              <a:buNone/>
            </a:pPr>
            <a:r>
              <a:rPr lang="ja-JP" altLang="en-US" sz="1600" b="1">
                <a:latin typeface="HG丸ｺﾞｼｯｸM-PRO" pitchFamily="50" charset="-128"/>
                <a:ea typeface="HG丸ｺﾞｼｯｸM-PRO" pitchFamily="50" charset="-128"/>
              </a:rPr>
              <a:t>　　　　－教育効果と広告効果の可視化によるパワーアップビリティーの追求－</a:t>
            </a:r>
          </a:p>
          <a:p>
            <a:pPr marL="0" indent="0">
              <a:buFont typeface="Wingdings" pitchFamily="2" charset="2"/>
              <a:buNone/>
            </a:pPr>
            <a:r>
              <a:rPr lang="ja-JP" altLang="en-US" sz="2400">
                <a:latin typeface="HG丸ｺﾞｼｯｸM-PRO" pitchFamily="50" charset="-128"/>
                <a:ea typeface="HG丸ｺﾞｼｯｸM-PRO" pitchFamily="50" charset="-128"/>
              </a:rPr>
              <a:t>◆</a:t>
            </a:r>
            <a:r>
              <a:rPr lang="ja-JP" altLang="en-US" sz="2400" u="sng">
                <a:solidFill>
                  <a:srgbClr val="CC3300"/>
                </a:solidFill>
                <a:latin typeface="HGP創英角ﾎﾟｯﾌﾟ体" pitchFamily="50" charset="-128"/>
                <a:ea typeface="HGP創英角ﾎﾟｯﾌﾟ体" pitchFamily="50" charset="-128"/>
              </a:rPr>
              <a:t>科学研究費補助金　基盤研究</a:t>
            </a:r>
            <a:r>
              <a:rPr lang="en-US" altLang="ja-JP" sz="2400" u="sng">
                <a:solidFill>
                  <a:srgbClr val="CC3300"/>
                </a:solidFill>
                <a:latin typeface="HGP創英角ﾎﾟｯﾌﾟ体" pitchFamily="50" charset="-128"/>
                <a:ea typeface="HGP創英角ﾎﾟｯﾌﾟ体" pitchFamily="50" charset="-128"/>
              </a:rPr>
              <a:t>A</a:t>
            </a:r>
            <a:r>
              <a:rPr lang="en-US" altLang="ja-JP" sz="2400">
                <a:latin typeface="HG丸ｺﾞｼｯｸM-PRO" pitchFamily="50" charset="-128"/>
                <a:ea typeface="HG丸ｺﾞｼｯｸM-PRO" pitchFamily="50" charset="-128"/>
              </a:rPr>
              <a:t> </a:t>
            </a:r>
            <a:r>
              <a:rPr lang="ja-JP" altLang="en-US" sz="1800" b="1">
                <a:latin typeface="HG丸ｺﾞｼｯｸM-PRO" pitchFamily="50" charset="-128"/>
                <a:ea typeface="HG丸ｺﾞｼｯｸM-PRO" pitchFamily="50" charset="-128"/>
              </a:rPr>
              <a:t>（平成</a:t>
            </a:r>
            <a:r>
              <a:rPr lang="en-US" altLang="ja-JP" sz="1800" b="1">
                <a:latin typeface="HG丸ｺﾞｼｯｸM-PRO" pitchFamily="50" charset="-128"/>
                <a:ea typeface="HG丸ｺﾞｼｯｸM-PRO" pitchFamily="50" charset="-128"/>
              </a:rPr>
              <a:t>22</a:t>
            </a:r>
            <a:r>
              <a:rPr lang="ja-JP" altLang="en-US" sz="1800" b="1">
                <a:latin typeface="HG丸ｺﾞｼｯｸM-PRO" pitchFamily="50" charset="-128"/>
                <a:ea typeface="HG丸ｺﾞｼｯｸM-PRO" pitchFamily="50" charset="-128"/>
              </a:rPr>
              <a:t>～</a:t>
            </a:r>
            <a:r>
              <a:rPr lang="en-US" altLang="ja-JP" sz="1800" b="1">
                <a:latin typeface="HG丸ｺﾞｼｯｸM-PRO" pitchFamily="50" charset="-128"/>
                <a:ea typeface="HG丸ｺﾞｼｯｸM-PRO" pitchFamily="50" charset="-128"/>
              </a:rPr>
              <a:t>26</a:t>
            </a:r>
            <a:r>
              <a:rPr lang="ja-JP" altLang="en-US" sz="1800" b="1">
                <a:latin typeface="HG丸ｺﾞｼｯｸM-PRO" pitchFamily="50" charset="-128"/>
                <a:ea typeface="HG丸ｺﾞｼｯｸM-PRO" pitchFamily="50" charset="-128"/>
              </a:rPr>
              <a:t>年度）　約５千万円</a:t>
            </a:r>
          </a:p>
          <a:p>
            <a:pPr marL="0" indent="0">
              <a:buFont typeface="Wingdings" pitchFamily="2" charset="2"/>
              <a:buNone/>
            </a:pPr>
            <a:r>
              <a:rPr lang="ja-JP" altLang="en-US" sz="2000">
                <a:latin typeface="HG丸ｺﾞｼｯｸM-PRO" pitchFamily="50" charset="-128"/>
                <a:ea typeface="HG丸ｺﾞｼｯｸM-PRO" pitchFamily="50" charset="-128"/>
              </a:rPr>
              <a:t>　　　</a:t>
            </a:r>
            <a:r>
              <a:rPr lang="ja-JP" altLang="en-US" sz="2000" b="1">
                <a:latin typeface="HG丸ｺﾞｼｯｸM-PRO" pitchFamily="50" charset="-128"/>
                <a:ea typeface="HG丸ｺﾞｼｯｸM-PRO" pitchFamily="50" charset="-128"/>
              </a:rPr>
              <a:t>縦断的大規模調査法を基礎とした因果推定研究の創出</a:t>
            </a:r>
          </a:p>
          <a:p>
            <a:pPr marL="0" indent="0">
              <a:buFont typeface="Wingdings" pitchFamily="2" charset="2"/>
              <a:buNone/>
            </a:pPr>
            <a:endParaRPr lang="ja-JP" altLang="en-US" sz="2000">
              <a:latin typeface="HG丸ｺﾞｼｯｸM-PRO" pitchFamily="50" charset="-128"/>
              <a:ea typeface="HG丸ｺﾞｼｯｸM-PRO" pitchFamily="50" charset="-128"/>
            </a:endParaRPr>
          </a:p>
          <a:p>
            <a:pPr marL="0" indent="0">
              <a:buFont typeface="Wingdings" pitchFamily="2" charset="2"/>
              <a:buNone/>
            </a:pPr>
            <a:r>
              <a:rPr lang="ja-JP" altLang="en-US" sz="2000">
                <a:latin typeface="HG丸ｺﾞｼｯｸM-PRO" pitchFamily="50" charset="-128"/>
                <a:ea typeface="HG丸ｺﾞｼｯｸM-PRO" pitchFamily="50" charset="-128"/>
              </a:rPr>
              <a:t>これまでシステム作りに専念．研究のコアとなる方法論は，特許登録済みの他、科研の出版助成で出版（寺澤・吉田・太田</a:t>
            </a:r>
            <a:r>
              <a:rPr lang="en-US" altLang="ja-JP" sz="2000">
                <a:latin typeface="HG丸ｺﾞｼｯｸM-PRO" pitchFamily="50" charset="-128"/>
                <a:ea typeface="HG丸ｺﾞｼｯｸM-PRO" pitchFamily="50" charset="-128"/>
              </a:rPr>
              <a:t>,2007</a:t>
            </a:r>
            <a:r>
              <a:rPr lang="ja-JP" altLang="en-US" sz="2000">
                <a:latin typeface="HG丸ｺﾞｼｯｸM-PRO" pitchFamily="50" charset="-128"/>
                <a:ea typeface="HG丸ｺﾞｼｯｸM-PRO" pitchFamily="50" charset="-128"/>
              </a:rPr>
              <a:t>）</a:t>
            </a:r>
          </a:p>
        </p:txBody>
      </p:sp>
      <p:sp>
        <p:nvSpPr>
          <p:cNvPr id="352259" name="Rectangle 3"/>
          <p:cNvSpPr>
            <a:spLocks noGrp="1" noChangeArrowheads="1"/>
          </p:cNvSpPr>
          <p:nvPr>
            <p:ph type="title"/>
          </p:nvPr>
        </p:nvSpPr>
        <p:spPr>
          <a:xfrm>
            <a:off x="457200" y="277813"/>
            <a:ext cx="8229600" cy="381000"/>
          </a:xfrm>
        </p:spPr>
        <p:txBody>
          <a:bodyPr/>
          <a:lstStyle/>
          <a:p>
            <a:r>
              <a:rPr lang="ja-JP" altLang="en-US" sz="2800" b="1">
                <a:solidFill>
                  <a:srgbClr val="FFFF00"/>
                </a:solidFill>
                <a:effectLst/>
                <a:latin typeface="HG丸ｺﾞｼｯｸM-PRO" pitchFamily="50" charset="-128"/>
                <a:ea typeface="HG丸ｺﾞｼｯｸM-PRO" pitchFamily="50" charset="-128"/>
              </a:rPr>
              <a:t>マイクロステップ計測法に関する研究について</a:t>
            </a:r>
          </a:p>
        </p:txBody>
      </p:sp>
      <p:sp>
        <p:nvSpPr>
          <p:cNvPr id="352260" name="Text Box 4"/>
          <p:cNvSpPr txBox="1">
            <a:spLocks noChangeArrowheads="1"/>
          </p:cNvSpPr>
          <p:nvPr/>
        </p:nvSpPr>
        <p:spPr bwMode="auto">
          <a:xfrm>
            <a:off x="8440738" y="6308725"/>
            <a:ext cx="7032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3600"/>
              </a:lnSpc>
              <a:spcBef>
                <a:spcPct val="50000"/>
              </a:spcBef>
            </a:pPr>
            <a:fld id="{F5E867D8-B54A-43B1-AF42-A595FC8F08E7}" type="slidenum">
              <a:rPr lang="en-US" altLang="ja-JP" sz="2400">
                <a:solidFill>
                  <a:schemeClr val="tx2"/>
                </a:solidFill>
                <a:latin typeface="HG丸ｺﾞｼｯｸM-PRO" pitchFamily="50" charset="-128"/>
                <a:ea typeface="HG丸ｺﾞｼｯｸM-PRO" pitchFamily="50" charset="-128"/>
              </a:rPr>
              <a:pPr algn="ctr">
                <a:lnSpc>
                  <a:spcPts val="3600"/>
                </a:lnSpc>
                <a:spcBef>
                  <a:spcPct val="50000"/>
                </a:spcBef>
              </a:pPr>
              <a:t>3</a:t>
            </a:fld>
            <a:endParaRPr lang="en-US" altLang="ja-JP" sz="2400">
              <a:solidFill>
                <a:schemeClr val="tx2"/>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1486622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title"/>
          </p:nvPr>
        </p:nvSpPr>
        <p:spPr>
          <a:xfrm>
            <a:off x="457200" y="128935"/>
            <a:ext cx="8229600" cy="1139825"/>
          </a:xfrm>
        </p:spPr>
        <p:txBody>
          <a:bodyPr>
            <a:noAutofit/>
          </a:bodyPr>
          <a:lstStyle/>
          <a:p>
            <a:r>
              <a:rPr lang="ja-JP" altLang="en-US" sz="3200" dirty="0" smtClean="0"/>
              <a:t>自覚できない学習の効果の積み重ねを</a:t>
            </a:r>
            <a:r>
              <a:rPr lang="en-US" altLang="ja-JP" sz="3200" dirty="0" smtClean="0"/>
              <a:t/>
            </a:r>
            <a:br>
              <a:rPr lang="en-US" altLang="ja-JP" sz="3200" dirty="0" smtClean="0"/>
            </a:br>
            <a:r>
              <a:rPr lang="ja-JP" altLang="en-US" sz="3200" dirty="0" smtClean="0"/>
              <a:t>世界</a:t>
            </a:r>
            <a:r>
              <a:rPr lang="ja-JP" altLang="en-US" sz="3200" dirty="0"/>
              <a:t>で初めて</a:t>
            </a:r>
            <a:r>
              <a:rPr lang="ja-JP" altLang="en-US" sz="3200" dirty="0">
                <a:solidFill>
                  <a:srgbClr val="FF0000"/>
                </a:solidFill>
              </a:rPr>
              <a:t>個別に</a:t>
            </a:r>
            <a:r>
              <a:rPr lang="ja-JP" altLang="en-US" sz="3200" dirty="0" smtClean="0"/>
              <a:t>可視化、実用化も</a:t>
            </a:r>
            <a:endParaRPr lang="ja-JP" altLang="en-US" sz="3200" dirty="0"/>
          </a:p>
        </p:txBody>
      </p:sp>
      <p:pic>
        <p:nvPicPr>
          <p:cNvPr id="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88" y="1412776"/>
            <a:ext cx="2446560" cy="21695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51" y="1412776"/>
            <a:ext cx="2446560" cy="21695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301" y="1412776"/>
            <a:ext cx="2446560" cy="216953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2"/>
          <p:cNvSpPr>
            <a:spLocks noChangeArrowheads="1"/>
          </p:cNvSpPr>
          <p:nvPr/>
        </p:nvSpPr>
        <p:spPr bwMode="auto">
          <a:xfrm>
            <a:off x="1403152" y="3533343"/>
            <a:ext cx="12239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1028700" algn="ctr"/>
                <a:tab pos="2857500" algn="ctr"/>
                <a:tab pos="4572000" algn="ctr"/>
              </a:tabLst>
            </a:pPr>
            <a:r>
              <a:rPr lang="ja-JP" altLang="en-US" sz="1600" dirty="0">
                <a:latin typeface="Century" pitchFamily="18" charset="0"/>
                <a:ea typeface="ＭＳ 明朝" pitchFamily="17" charset="-128"/>
                <a:cs typeface="Times New Roman" pitchFamily="18" charset="0"/>
              </a:rPr>
              <a:t>児童Ａ</a:t>
            </a:r>
            <a:endParaRPr lang="ja-JP" altLang="en-US" sz="1600" dirty="0">
              <a:ea typeface="ＭＳ 明朝" pitchFamily="17" charset="-128"/>
              <a:cs typeface="Times New Roman" pitchFamily="18" charset="0"/>
            </a:endParaRPr>
          </a:p>
        </p:txBody>
      </p:sp>
      <p:sp>
        <p:nvSpPr>
          <p:cNvPr id="23" name="Rectangle 13"/>
          <p:cNvSpPr>
            <a:spLocks noChangeArrowheads="1"/>
          </p:cNvSpPr>
          <p:nvPr/>
        </p:nvSpPr>
        <p:spPr bwMode="auto">
          <a:xfrm>
            <a:off x="4066977" y="3530168"/>
            <a:ext cx="10795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1028700" algn="ctr"/>
                <a:tab pos="2857500" algn="ctr"/>
                <a:tab pos="4572000" algn="ctr"/>
              </a:tabLst>
            </a:pPr>
            <a:r>
              <a:rPr lang="ja-JP" altLang="en-US" sz="1600">
                <a:latin typeface="Century" pitchFamily="18" charset="0"/>
                <a:ea typeface="ＭＳ 明朝" pitchFamily="17" charset="-128"/>
                <a:cs typeface="Times New Roman" pitchFamily="18" charset="0"/>
              </a:rPr>
              <a:t>児童Ｂ</a:t>
            </a:r>
            <a:endParaRPr lang="ja-JP" altLang="en-US" sz="1600">
              <a:ea typeface="ＭＳ 明朝" pitchFamily="17" charset="-128"/>
              <a:cs typeface="Times New Roman" pitchFamily="18" charset="0"/>
            </a:endParaRPr>
          </a:p>
        </p:txBody>
      </p:sp>
      <p:sp>
        <p:nvSpPr>
          <p:cNvPr id="24" name="Rectangle 14"/>
          <p:cNvSpPr>
            <a:spLocks noChangeArrowheads="1"/>
          </p:cNvSpPr>
          <p:nvPr/>
        </p:nvSpPr>
        <p:spPr bwMode="auto">
          <a:xfrm>
            <a:off x="6803827" y="3533343"/>
            <a:ext cx="10810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1028700" algn="ctr"/>
                <a:tab pos="2857500" algn="ctr"/>
                <a:tab pos="4572000" algn="ctr"/>
              </a:tabLst>
            </a:pPr>
            <a:r>
              <a:rPr lang="ja-JP" altLang="en-US" sz="1600">
                <a:latin typeface="Century" pitchFamily="18" charset="0"/>
                <a:ea typeface="ＭＳ 明朝" pitchFamily="17" charset="-128"/>
                <a:cs typeface="Times New Roman" pitchFamily="18" charset="0"/>
              </a:rPr>
              <a:t>児童Ｃ</a:t>
            </a:r>
            <a:endParaRPr lang="ja-JP" altLang="en-US" sz="1600">
              <a:ea typeface="ＭＳ 明朝" pitchFamily="17" charset="-128"/>
              <a:cs typeface="Times New Roman" pitchFamily="18" charset="0"/>
            </a:endParaRPr>
          </a:p>
        </p:txBody>
      </p:sp>
      <p:sp>
        <p:nvSpPr>
          <p:cNvPr id="3" name="正方形/長方形 2"/>
          <p:cNvSpPr/>
          <p:nvPr/>
        </p:nvSpPr>
        <p:spPr>
          <a:xfrm>
            <a:off x="1758344" y="3789040"/>
            <a:ext cx="5549960" cy="338554"/>
          </a:xfrm>
          <a:prstGeom prst="rect">
            <a:avLst/>
          </a:prstGeom>
        </p:spPr>
        <p:txBody>
          <a:bodyPr wrap="square">
            <a:spAutoFit/>
          </a:bodyPr>
          <a:lstStyle/>
          <a:p>
            <a:pPr algn="ctr"/>
            <a:r>
              <a:rPr lang="en-US" altLang="ja-JP" sz="1600" dirty="0"/>
              <a:t>3</a:t>
            </a:r>
            <a:r>
              <a:rPr lang="ja-JP" altLang="en-US" sz="1600" dirty="0"/>
              <a:t>人の小学生の漢字の読みドリルの客観テストの成績</a:t>
            </a:r>
          </a:p>
        </p:txBody>
      </p:sp>
      <p:pic>
        <p:nvPicPr>
          <p:cNvPr id="3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681779"/>
            <a:ext cx="2507551" cy="2090276"/>
          </a:xfrm>
          <a:prstGeom prst="rect">
            <a:avLst/>
          </a:prstGeom>
          <a:noFill/>
          <a:ln>
            <a:noFill/>
          </a:ln>
          <a:extLst/>
        </p:spPr>
      </p:pic>
      <p:pic>
        <p:nvPicPr>
          <p:cNvPr id="36" name="Picture 7" descr="S-S-0004"/>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131840" y="4782186"/>
            <a:ext cx="1782727" cy="1337046"/>
          </a:xfrm>
          <a:prstGeom prst="rect">
            <a:avLst/>
          </a:prstGeom>
          <a:noFill/>
          <a:ln>
            <a:noFill/>
          </a:ln>
          <a:extLst/>
        </p:spPr>
      </p:pic>
      <p:pic>
        <p:nvPicPr>
          <p:cNvPr id="37" name="Picture 6" descr="S-B-0004"/>
          <p:cNvPicPr/>
          <p:nvPr/>
        </p:nvPicPr>
        <p:blipFill>
          <a:blip r:embed="rId8" cstate="print">
            <a:lum bright="20000" contrast="40000"/>
            <a:extLst>
              <a:ext uri="{28A0092B-C50C-407E-A947-70E740481C1C}">
                <a14:useLocalDpi xmlns:a14="http://schemas.microsoft.com/office/drawing/2010/main" val="0"/>
              </a:ext>
            </a:extLst>
          </a:blip>
          <a:srcRect/>
          <a:stretch>
            <a:fillRect/>
          </a:stretch>
        </p:blipFill>
        <p:spPr bwMode="auto">
          <a:xfrm>
            <a:off x="5012638" y="4782186"/>
            <a:ext cx="1784208" cy="1337046"/>
          </a:xfrm>
          <a:prstGeom prst="rect">
            <a:avLst/>
          </a:prstGeom>
          <a:noFill/>
          <a:ln>
            <a:noFill/>
          </a:ln>
          <a:extLst/>
        </p:spPr>
      </p:pic>
      <p:pic>
        <p:nvPicPr>
          <p:cNvPr id="38" name="Picture 3"/>
          <p:cNvPicPr/>
          <p:nvPr/>
        </p:nvPicPr>
        <p:blipFill>
          <a:blip r:embed="rId9" cstate="print">
            <a:lum bright="20000" contrast="40000"/>
            <a:extLst>
              <a:ext uri="{28A0092B-C50C-407E-A947-70E740481C1C}">
                <a14:useLocalDpi xmlns:a14="http://schemas.microsoft.com/office/drawing/2010/main" val="0"/>
              </a:ext>
            </a:extLst>
          </a:blip>
          <a:srcRect/>
          <a:stretch>
            <a:fillRect/>
          </a:stretch>
        </p:blipFill>
        <p:spPr bwMode="auto">
          <a:xfrm>
            <a:off x="6884845" y="4781419"/>
            <a:ext cx="1791611" cy="1341487"/>
          </a:xfrm>
          <a:prstGeom prst="rect">
            <a:avLst/>
          </a:prstGeom>
          <a:noFill/>
          <a:ln>
            <a:noFill/>
          </a:ln>
          <a:effectLst/>
          <a:extLst/>
        </p:spPr>
      </p:pic>
      <p:sp>
        <p:nvSpPr>
          <p:cNvPr id="7" name="正方形/長方形 6"/>
          <p:cNvSpPr/>
          <p:nvPr/>
        </p:nvSpPr>
        <p:spPr>
          <a:xfrm>
            <a:off x="1188295" y="4268795"/>
            <a:ext cx="2231577" cy="707886"/>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r>
              <a:rPr lang="en-US" altLang="ja-JP" sz="2000" b="1" kern="100" dirty="0" smtClean="0">
                <a:solidFill>
                  <a:srgbClr val="C00000"/>
                </a:solidFill>
                <a:latin typeface="+mn-ea"/>
                <a:cs typeface="Times New Roman"/>
              </a:rPr>
              <a:t>NINTENDO </a:t>
            </a:r>
            <a:r>
              <a:rPr lang="en-US" altLang="ja-JP" sz="2000" b="1" kern="100" dirty="0">
                <a:solidFill>
                  <a:srgbClr val="C00000"/>
                </a:solidFill>
                <a:latin typeface="+mn-ea"/>
                <a:cs typeface="Times New Roman"/>
              </a:rPr>
              <a:t>DS</a:t>
            </a:r>
            <a:r>
              <a:rPr lang="ja-JP" altLang="ja-JP" sz="2000" b="1" kern="100" dirty="0">
                <a:solidFill>
                  <a:srgbClr val="C00000"/>
                </a:solidFill>
                <a:latin typeface="+mn-ea"/>
                <a:cs typeface="Times New Roman"/>
              </a:rPr>
              <a:t>用ソフトに実装 </a:t>
            </a:r>
          </a:p>
        </p:txBody>
      </p:sp>
      <p:sp>
        <p:nvSpPr>
          <p:cNvPr id="8" name="正方形/長方形 7"/>
          <p:cNvSpPr/>
          <p:nvPr/>
        </p:nvSpPr>
        <p:spPr>
          <a:xfrm>
            <a:off x="3635896" y="4293096"/>
            <a:ext cx="4471096" cy="461665"/>
          </a:xfrm>
          <a:prstGeom prst="rect">
            <a:avLst/>
          </a:prstGeom>
        </p:spPr>
        <p:txBody>
          <a:bodyPr wrap="none">
            <a:spAutoFit/>
          </a:bodyPr>
          <a:lstStyle/>
          <a:p>
            <a:r>
              <a:rPr lang="ja-JP" altLang="ja-JP" sz="2400" b="1" u="sng"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個人の実力の積み重ねを可視化</a:t>
            </a:r>
            <a:endParaRPr lang="ja-JP" altLang="ja-JP" sz="2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44" name="角丸四角形吹き出し 43"/>
          <p:cNvSpPr/>
          <p:nvPr/>
        </p:nvSpPr>
        <p:spPr>
          <a:xfrm>
            <a:off x="7852270" y="3501008"/>
            <a:ext cx="1184226" cy="663903"/>
          </a:xfrm>
          <a:prstGeom prst="wedgeRoundRectCallout">
            <a:avLst>
              <a:gd name="adj1" fmla="val -39764"/>
              <a:gd name="adj2" fmla="val 99160"/>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b="1" kern="100" dirty="0">
                <a:solidFill>
                  <a:srgbClr val="000000"/>
                </a:solidFill>
                <a:effectLst/>
                <a:ea typeface="ＭＳ ゴシック"/>
                <a:cs typeface="Times New Roman"/>
              </a:rPr>
              <a:t>世界</a:t>
            </a:r>
            <a:r>
              <a:rPr lang="ja-JP" sz="1600" b="1" kern="100" dirty="0" smtClean="0">
                <a:solidFill>
                  <a:srgbClr val="000000"/>
                </a:solidFill>
                <a:effectLst/>
                <a:ea typeface="ＭＳ ゴシック"/>
                <a:cs typeface="Times New Roman"/>
              </a:rPr>
              <a:t>初</a:t>
            </a:r>
            <a:r>
              <a:rPr lang="ja-JP" altLang="en-US" sz="1600" b="1" kern="100" dirty="0" smtClean="0">
                <a:solidFill>
                  <a:srgbClr val="000000"/>
                </a:solidFill>
                <a:effectLst/>
                <a:ea typeface="ＭＳ ゴシック"/>
                <a:cs typeface="Times New Roman"/>
              </a:rPr>
              <a:t>で</a:t>
            </a:r>
            <a:endParaRPr lang="en-US" altLang="ja-JP" sz="1600" b="1" kern="100" dirty="0" smtClean="0">
              <a:solidFill>
                <a:srgbClr val="000000"/>
              </a:solidFill>
              <a:effectLst/>
              <a:ea typeface="ＭＳ ゴシック"/>
              <a:cs typeface="Times New Roman"/>
            </a:endParaRPr>
          </a:p>
          <a:p>
            <a:pPr algn="ctr">
              <a:spcAft>
                <a:spcPts val="0"/>
              </a:spcAft>
            </a:pPr>
            <a:r>
              <a:rPr lang="ja-JP" sz="1600" b="1" kern="100" dirty="0" smtClean="0">
                <a:solidFill>
                  <a:srgbClr val="000000"/>
                </a:solidFill>
                <a:effectLst/>
                <a:ea typeface="ＭＳ ゴシック"/>
                <a:cs typeface="Times New Roman"/>
              </a:rPr>
              <a:t>世界唯一</a:t>
            </a:r>
            <a:endParaRPr lang="ja-JP" sz="1600" kern="100" dirty="0">
              <a:effectLst/>
              <a:ea typeface="ＭＳ 明朝"/>
              <a:cs typeface="Times New Roman"/>
            </a:endParaRPr>
          </a:p>
        </p:txBody>
      </p:sp>
      <p:sp>
        <p:nvSpPr>
          <p:cNvPr id="45" name="正方形/長方形 44"/>
          <p:cNvSpPr/>
          <p:nvPr/>
        </p:nvSpPr>
        <p:spPr>
          <a:xfrm>
            <a:off x="3126496" y="6165304"/>
            <a:ext cx="5549960" cy="646331"/>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r>
              <a:rPr lang="en-US" altLang="ja-JP" b="1" kern="100" dirty="0">
                <a:solidFill>
                  <a:schemeClr val="tx1"/>
                </a:solidFill>
                <a:latin typeface="+mn-ea"/>
                <a:cs typeface="Times New Roman"/>
              </a:rPr>
              <a:t>3</a:t>
            </a:r>
            <a:r>
              <a:rPr lang="ja-JP" altLang="en-US" b="1" kern="100" dirty="0">
                <a:solidFill>
                  <a:schemeClr val="tx1"/>
                </a:solidFill>
                <a:latin typeface="+mn-ea"/>
                <a:cs typeface="Times New Roman"/>
              </a:rPr>
              <a:t>名の麻布高校生のデータ</a:t>
            </a:r>
            <a:endParaRPr lang="en-US" altLang="ja-JP" b="1" kern="100" dirty="0">
              <a:solidFill>
                <a:schemeClr val="tx1"/>
              </a:solidFill>
              <a:latin typeface="+mn-ea"/>
              <a:cs typeface="Times New Roman"/>
            </a:endParaRPr>
          </a:p>
          <a:p>
            <a:pPr algn="ctr"/>
            <a:r>
              <a:rPr lang="ja-JP" altLang="en-US" b="1" kern="100" dirty="0">
                <a:solidFill>
                  <a:schemeClr val="tx1"/>
                </a:solidFill>
                <a:latin typeface="+mn-ea"/>
                <a:cs typeface="Times New Roman"/>
              </a:rPr>
              <a:t>→個別に学習完了の時期を予測することも</a:t>
            </a:r>
            <a:r>
              <a:rPr lang="ja-JP" altLang="en-US" b="1" kern="100" dirty="0" smtClean="0">
                <a:solidFill>
                  <a:schemeClr val="tx1"/>
                </a:solidFill>
                <a:latin typeface="+mn-ea"/>
                <a:cs typeface="Times New Roman"/>
              </a:rPr>
              <a:t>可能</a:t>
            </a:r>
            <a:endParaRPr lang="ja-JP" altLang="en-US" b="1" kern="100" dirty="0">
              <a:solidFill>
                <a:schemeClr val="tx1"/>
              </a:solidFill>
              <a:latin typeface="+mn-ea"/>
              <a:cs typeface="Times New Roman"/>
            </a:endParaRPr>
          </a:p>
        </p:txBody>
      </p:sp>
    </p:spTree>
    <p:extLst>
      <p:ext uri="{BB962C8B-B14F-4D97-AF65-F5344CB8AC3E}">
        <p14:creationId xmlns:p14="http://schemas.microsoft.com/office/powerpoint/2010/main" val="13501988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116632"/>
            <a:ext cx="8784976" cy="1143000"/>
          </a:xfrm>
          <a:ln w="38100">
            <a:solidFill>
              <a:srgbClr val="FF0000"/>
            </a:solidFill>
          </a:ln>
        </p:spPr>
        <p:txBody>
          <a:bodyPr>
            <a:noAutofit/>
          </a:bodyPr>
          <a:lstStyle/>
          <a:p>
            <a:r>
              <a:rPr kumimoji="1" lang="ja-JP" altLang="en-US" sz="3600" dirty="0" smtClean="0"/>
              <a:t>フィードバックにより勉強を</a:t>
            </a:r>
            <a:r>
              <a:rPr kumimoji="1" lang="en-US" altLang="ja-JP" sz="3600" dirty="0" smtClean="0"/>
              <a:t/>
            </a:r>
            <a:br>
              <a:rPr kumimoji="1" lang="en-US" altLang="ja-JP" sz="3600" dirty="0" smtClean="0"/>
            </a:br>
            <a:r>
              <a:rPr kumimoji="1" lang="ja-JP" altLang="en-US" sz="3600" dirty="0" smtClean="0"/>
              <a:t>“</a:t>
            </a:r>
            <a:r>
              <a:rPr kumimoji="1" lang="ja-JP" altLang="en-US" sz="3600" dirty="0" smtClean="0">
                <a:solidFill>
                  <a:srgbClr val="FF0000"/>
                </a:solidFill>
              </a:rPr>
              <a:t>継続しよう</a:t>
            </a:r>
            <a:r>
              <a:rPr kumimoji="1" lang="ja-JP" altLang="en-US" sz="3600" dirty="0" smtClean="0"/>
              <a:t>”という意識が確実に上昇</a:t>
            </a:r>
            <a:endParaRPr kumimoji="1" lang="ja-JP" altLang="en-US" sz="3600" dirty="0"/>
          </a:p>
        </p:txBody>
      </p:sp>
      <p:sp>
        <p:nvSpPr>
          <p:cNvPr id="4" name="コンテンツ プレースホルダー 3"/>
          <p:cNvSpPr>
            <a:spLocks noGrp="1"/>
          </p:cNvSpPr>
          <p:nvPr>
            <p:ph idx="1"/>
          </p:nvPr>
        </p:nvSpPr>
        <p:spPr>
          <a:xfrm>
            <a:off x="457200" y="1340768"/>
            <a:ext cx="8229600" cy="4525963"/>
          </a:xfrm>
        </p:spPr>
        <p:txBody>
          <a:bodyPr>
            <a:normAutofit/>
          </a:bodyPr>
          <a:lstStyle/>
          <a:p>
            <a:r>
              <a:rPr lang="ja-JP" altLang="en-US" sz="2800" dirty="0">
                <a:solidFill>
                  <a:srgbClr val="FF0000"/>
                </a:solidFill>
                <a:latin typeface="+mj-ea"/>
                <a:ea typeface="+mj-ea"/>
                <a:cs typeface="Times New Roman" pitchFamily="18" charset="0"/>
              </a:rPr>
              <a:t>面白みに欠ける学習を子どもが</a:t>
            </a:r>
            <a:r>
              <a:rPr lang="ja-JP" altLang="en-US" sz="2800" dirty="0" smtClean="0">
                <a:solidFill>
                  <a:srgbClr val="FF0000"/>
                </a:solidFill>
                <a:latin typeface="+mj-ea"/>
                <a:ea typeface="+mj-ea"/>
                <a:cs typeface="Times New Roman" pitchFamily="18" charset="0"/>
              </a:rPr>
              <a:t>自発的に継続</a:t>
            </a:r>
            <a:r>
              <a:rPr lang="ja-JP" altLang="en-US" sz="2800" dirty="0" smtClean="0">
                <a:latin typeface="Times New Roman" pitchFamily="18" charset="0"/>
                <a:cs typeface="Times New Roman" pitchFamily="18" charset="0"/>
              </a:rPr>
              <a:t>する状況が生み出せる（複数の実験で有意に上昇）</a:t>
            </a:r>
            <a:endParaRPr lang="en-US" altLang="ja-JP" sz="2800" dirty="0" smtClean="0">
              <a:latin typeface="Times New Roman" pitchFamily="18" charset="0"/>
              <a:cs typeface="Times New Roman" pitchFamily="18" charset="0"/>
            </a:endParaRPr>
          </a:p>
          <a:p>
            <a:pPr lvl="1"/>
            <a:r>
              <a:rPr lang="ja-JP" altLang="en-US" sz="2400" dirty="0" smtClean="0">
                <a:latin typeface="Times New Roman" pitchFamily="18" charset="0"/>
                <a:cs typeface="Times New Roman" pitchFamily="18" charset="0"/>
              </a:rPr>
              <a:t>何</a:t>
            </a:r>
            <a:r>
              <a:rPr lang="ja-JP" altLang="en-US" sz="2400" dirty="0">
                <a:latin typeface="Times New Roman" pitchFamily="18" charset="0"/>
                <a:cs typeface="Times New Roman" pitchFamily="18" charset="0"/>
              </a:rPr>
              <a:t>かを終える前にあきらめてしまう</a:t>
            </a:r>
            <a:r>
              <a:rPr lang="en-US" altLang="ja-JP" sz="2400" dirty="0">
                <a:latin typeface="Times New Roman" pitchFamily="18" charset="0"/>
                <a:cs typeface="Times New Roman" pitchFamily="18" charset="0"/>
              </a:rPr>
              <a:t>(</a:t>
            </a:r>
            <a:r>
              <a:rPr lang="ja-JP" altLang="en-US" sz="2400" dirty="0">
                <a:latin typeface="Times New Roman" pitchFamily="18" charset="0"/>
                <a:cs typeface="Times New Roman" pitchFamily="18" charset="0"/>
              </a:rPr>
              <a:t>反転項目</a:t>
            </a:r>
            <a:r>
              <a:rPr lang="en-US" altLang="ja-JP" sz="2400" dirty="0" smtClean="0">
                <a:latin typeface="Times New Roman" pitchFamily="18" charset="0"/>
                <a:cs typeface="Times New Roman" pitchFamily="18" charset="0"/>
              </a:rPr>
              <a:t>)</a:t>
            </a:r>
            <a:endParaRPr lang="ja-JP" altLang="en-US" sz="2400" dirty="0">
              <a:latin typeface="Times New Roman" pitchFamily="18" charset="0"/>
              <a:cs typeface="Times New Roman" pitchFamily="18" charset="0"/>
            </a:endParaRPr>
          </a:p>
          <a:p>
            <a:pPr lvl="1"/>
            <a:r>
              <a:rPr lang="ja-JP" altLang="en-US" sz="2400" dirty="0" smtClean="0">
                <a:latin typeface="Times New Roman" pitchFamily="18" charset="0"/>
                <a:cs typeface="Times New Roman" pitchFamily="18" charset="0"/>
              </a:rPr>
              <a:t>すぐ</a:t>
            </a:r>
            <a:r>
              <a:rPr lang="ja-JP" altLang="en-US" sz="2400" dirty="0">
                <a:latin typeface="Times New Roman" pitchFamily="18" charset="0"/>
                <a:cs typeface="Times New Roman" pitchFamily="18" charset="0"/>
              </a:rPr>
              <a:t>にあきらめてしまう</a:t>
            </a:r>
            <a:r>
              <a:rPr lang="en-US" altLang="ja-JP" sz="2400" dirty="0">
                <a:latin typeface="Times New Roman" pitchFamily="18" charset="0"/>
                <a:cs typeface="Times New Roman" pitchFamily="18" charset="0"/>
              </a:rPr>
              <a:t>(</a:t>
            </a:r>
            <a:r>
              <a:rPr lang="ja-JP" altLang="en-US" sz="2400" dirty="0">
                <a:latin typeface="Times New Roman" pitchFamily="18" charset="0"/>
                <a:cs typeface="Times New Roman" pitchFamily="18" charset="0"/>
              </a:rPr>
              <a:t>反転項目</a:t>
            </a:r>
            <a:r>
              <a:rPr lang="en-US" altLang="ja-JP" sz="2400" dirty="0" smtClean="0">
                <a:latin typeface="Times New Roman" pitchFamily="18" charset="0"/>
                <a:cs typeface="Times New Roman" pitchFamily="18" charset="0"/>
              </a:rPr>
              <a:t>)</a:t>
            </a:r>
          </a:p>
          <a:p>
            <a:r>
              <a:rPr lang="ja-JP" altLang="en-US" sz="2800" dirty="0" smtClean="0">
                <a:latin typeface="Times New Roman" pitchFamily="18" charset="0"/>
                <a:cs typeface="Times New Roman" pitchFamily="18" charset="0"/>
              </a:rPr>
              <a:t>不登校</a:t>
            </a:r>
            <a:r>
              <a:rPr lang="ja-JP" altLang="en-US" sz="2800" dirty="0">
                <a:latin typeface="Times New Roman" pitchFamily="18" charset="0"/>
                <a:cs typeface="Times New Roman" pitchFamily="18" charset="0"/>
              </a:rPr>
              <a:t>生徒</a:t>
            </a:r>
            <a:r>
              <a:rPr lang="ja-JP" altLang="en-US" sz="2800" dirty="0" smtClean="0">
                <a:latin typeface="Times New Roman" pitchFamily="18" charset="0"/>
                <a:cs typeface="Times New Roman" pitchFamily="18" charset="0"/>
              </a:rPr>
              <a:t>が、フィードバックをきっかけに劇的に学習量を増やし、</a:t>
            </a:r>
            <a:r>
              <a:rPr lang="en-US" altLang="ja-JP" sz="2800" dirty="0" smtClean="0">
                <a:latin typeface="Times New Roman" pitchFamily="18" charset="0"/>
                <a:cs typeface="Times New Roman" pitchFamily="18" charset="0"/>
              </a:rPr>
              <a:t>10</a:t>
            </a:r>
            <a:r>
              <a:rPr lang="ja-JP" altLang="en-US" sz="2800" dirty="0" smtClean="0">
                <a:latin typeface="Times New Roman" pitchFamily="18" charset="0"/>
                <a:cs typeface="Times New Roman" pitchFamily="18" charset="0"/>
              </a:rPr>
              <a:t>か月以上継続して学習量は増える一方に</a:t>
            </a:r>
            <a:r>
              <a:rPr lang="ja-JP" altLang="en-US" sz="2400" dirty="0" smtClean="0">
                <a:latin typeface="Times New Roman" pitchFamily="18" charset="0"/>
                <a:cs typeface="Times New Roman" pitchFamily="18" charset="0"/>
              </a:rPr>
              <a:t>（図は</a:t>
            </a:r>
            <a:r>
              <a:rPr lang="en-US" altLang="ja-JP" sz="2400" dirty="0" smtClean="0">
                <a:latin typeface="Times New Roman" pitchFamily="18" charset="0"/>
                <a:cs typeface="Times New Roman" pitchFamily="18" charset="0"/>
              </a:rPr>
              <a:t>3</a:t>
            </a:r>
            <a:r>
              <a:rPr lang="ja-JP" altLang="en-US" sz="2400" dirty="0" err="1" smtClean="0">
                <a:latin typeface="Times New Roman" pitchFamily="18" charset="0"/>
                <a:cs typeface="Times New Roman" pitchFamily="18" charset="0"/>
              </a:rPr>
              <a:t>つの</a:t>
            </a:r>
            <a:r>
              <a:rPr lang="ja-JP" altLang="en-US" sz="2400" dirty="0" smtClean="0">
                <a:latin typeface="Times New Roman" pitchFamily="18" charset="0"/>
                <a:cs typeface="Times New Roman" pitchFamily="18" charset="0"/>
              </a:rPr>
              <a:t>難易度の客観テストの成績）</a:t>
            </a:r>
            <a:r>
              <a:rPr lang="ja-JP" altLang="en-US" sz="2800" dirty="0" smtClean="0">
                <a:latin typeface="Times New Roman" pitchFamily="18" charset="0"/>
                <a:cs typeface="Times New Roman" pitchFamily="18" charset="0"/>
              </a:rPr>
              <a:t>。</a:t>
            </a:r>
            <a:endParaRPr lang="en-US" altLang="ja-JP" sz="2800" dirty="0" smtClean="0">
              <a:latin typeface="Times New Roman" pitchFamily="18" charset="0"/>
              <a:cs typeface="Times New Roman" pitchFamily="18" charset="0"/>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403589363"/>
              </p:ext>
            </p:extLst>
          </p:nvPr>
        </p:nvGraphicFramePr>
        <p:xfrm>
          <a:off x="611560" y="4581128"/>
          <a:ext cx="1641867" cy="1396752"/>
        </p:xfrm>
        <a:graphic>
          <a:graphicData uri="http://schemas.openxmlformats.org/presentationml/2006/ole">
            <mc:AlternateContent xmlns:mc="http://schemas.openxmlformats.org/markup-compatibility/2006">
              <mc:Choice xmlns:v="urn:schemas-microsoft-com:vml" Requires="v">
                <p:oleObj spid="_x0000_s3260" name="グラフ" r:id="rId3" imgW="4162425" imgH="3543402" progId="Excel.Chart.8">
                  <p:embed/>
                </p:oleObj>
              </mc:Choice>
              <mc:Fallback>
                <p:oleObj name="グラフ" r:id="rId3" imgW="4162425" imgH="35434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581128"/>
                        <a:ext cx="1641867" cy="1396752"/>
                      </a:xfrm>
                      <a:prstGeom prst="rect">
                        <a:avLst/>
                      </a:prstGeom>
                      <a:noFill/>
                      <a:ln>
                        <a:noFill/>
                      </a:ln>
                      <a:effec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04087783"/>
              </p:ext>
            </p:extLst>
          </p:nvPr>
        </p:nvGraphicFramePr>
        <p:xfrm>
          <a:off x="2254246" y="4581128"/>
          <a:ext cx="1641867" cy="1396752"/>
        </p:xfrm>
        <a:graphic>
          <a:graphicData uri="http://schemas.openxmlformats.org/presentationml/2006/ole">
            <mc:AlternateContent xmlns:mc="http://schemas.openxmlformats.org/markup-compatibility/2006">
              <mc:Choice xmlns:v="urn:schemas-microsoft-com:vml" Requires="v">
                <p:oleObj spid="_x0000_s3261" name="グラフ" r:id="rId5" imgW="4162425" imgH="3543402" progId="Excel.Chart.8">
                  <p:embed/>
                </p:oleObj>
              </mc:Choice>
              <mc:Fallback>
                <p:oleObj name="グラフ" r:id="rId5" imgW="4162425" imgH="3543402"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4246" y="4581128"/>
                        <a:ext cx="1641867" cy="1396752"/>
                      </a:xfrm>
                      <a:prstGeom prst="rect">
                        <a:avLst/>
                      </a:prstGeom>
                      <a:noFill/>
                      <a:ln>
                        <a:noFill/>
                      </a:ln>
                      <a:effectLst/>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088562028"/>
              </p:ext>
            </p:extLst>
          </p:nvPr>
        </p:nvGraphicFramePr>
        <p:xfrm>
          <a:off x="3909611" y="4581128"/>
          <a:ext cx="1641867" cy="1396752"/>
        </p:xfrm>
        <a:graphic>
          <a:graphicData uri="http://schemas.openxmlformats.org/presentationml/2006/ole">
            <mc:AlternateContent xmlns:mc="http://schemas.openxmlformats.org/markup-compatibility/2006">
              <mc:Choice xmlns:v="urn:schemas-microsoft-com:vml" Requires="v">
                <p:oleObj spid="_x0000_s3262" name="グラフ" r:id="rId7" imgW="4162425" imgH="3543402" progId="Excel.Chart.8">
                  <p:embed/>
                </p:oleObj>
              </mc:Choice>
              <mc:Fallback>
                <p:oleObj name="グラフ" r:id="rId7" imgW="4162425" imgH="3543402"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9611" y="4581128"/>
                        <a:ext cx="1641867" cy="1396752"/>
                      </a:xfrm>
                      <a:prstGeom prst="rect">
                        <a:avLst/>
                      </a:prstGeom>
                      <a:noFill/>
                      <a:ln>
                        <a:noFill/>
                      </a:ln>
                      <a:effectLst/>
                    </p:spPr>
                  </p:pic>
                </p:oleObj>
              </mc:Fallback>
            </mc:AlternateContent>
          </a:graphicData>
        </a:graphic>
      </p:graphicFrame>
      <p:sp>
        <p:nvSpPr>
          <p:cNvPr id="8" name="正方形/長方形 7"/>
          <p:cNvSpPr/>
          <p:nvPr/>
        </p:nvSpPr>
        <p:spPr>
          <a:xfrm>
            <a:off x="5652120" y="4676943"/>
            <a:ext cx="3312368" cy="1200329"/>
          </a:xfrm>
          <a:prstGeom prst="rect">
            <a:avLst/>
          </a:prstGeom>
        </p:spPr>
        <p:txBody>
          <a:bodyPr wrap="square">
            <a:spAutoFit/>
          </a:bodyPr>
          <a:lstStyle/>
          <a:p>
            <a:r>
              <a:rPr lang="en-US" altLang="ja-JP" sz="2400" dirty="0">
                <a:solidFill>
                  <a:srgbClr val="00B0F0"/>
                </a:solidFill>
                <a:latin typeface="Times New Roman" pitchFamily="18" charset="0"/>
                <a:ea typeface="+mj-ea"/>
                <a:cs typeface="Times New Roman" pitchFamily="18" charset="0"/>
              </a:rPr>
              <a:t>10</a:t>
            </a:r>
            <a:r>
              <a:rPr lang="ja-JP" altLang="en-US" sz="2400" dirty="0">
                <a:solidFill>
                  <a:srgbClr val="00B0F0"/>
                </a:solidFill>
                <a:latin typeface="Times New Roman" pitchFamily="18" charset="0"/>
                <a:ea typeface="+mj-ea"/>
                <a:cs typeface="Times New Roman" pitchFamily="18" charset="0"/>
              </a:rPr>
              <a:t>か月目には、朝から夜まで</a:t>
            </a:r>
            <a:r>
              <a:rPr lang="en-US" altLang="ja-JP" sz="2400" dirty="0">
                <a:solidFill>
                  <a:srgbClr val="00B0F0"/>
                </a:solidFill>
                <a:latin typeface="Times New Roman" pitchFamily="18" charset="0"/>
                <a:ea typeface="+mj-ea"/>
                <a:cs typeface="Times New Roman" pitchFamily="18" charset="0"/>
              </a:rPr>
              <a:t>e-learning</a:t>
            </a:r>
            <a:r>
              <a:rPr lang="ja-JP" altLang="en-US" sz="2400" dirty="0">
                <a:solidFill>
                  <a:srgbClr val="00B0F0"/>
                </a:solidFill>
                <a:latin typeface="Times New Roman" pitchFamily="18" charset="0"/>
                <a:ea typeface="+mj-ea"/>
                <a:cs typeface="Times New Roman" pitchFamily="18" charset="0"/>
              </a:rPr>
              <a:t>を続ける状況も生まれた</a:t>
            </a:r>
            <a:endParaRPr lang="en-US" altLang="ja-JP" sz="2400" dirty="0">
              <a:solidFill>
                <a:srgbClr val="00B0F0"/>
              </a:solidFill>
              <a:latin typeface="Times New Roman" pitchFamily="18" charset="0"/>
              <a:ea typeface="+mj-ea"/>
              <a:cs typeface="Times New Roman" pitchFamily="18" charset="0"/>
            </a:endParaRPr>
          </a:p>
        </p:txBody>
      </p:sp>
      <p:sp>
        <p:nvSpPr>
          <p:cNvPr id="10" name="右矢印 9"/>
          <p:cNvSpPr/>
          <p:nvPr/>
        </p:nvSpPr>
        <p:spPr>
          <a:xfrm flipV="1">
            <a:off x="687855" y="6090434"/>
            <a:ext cx="792088" cy="64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1" name="テキスト ボックス 10"/>
          <p:cNvSpPr txBox="1"/>
          <p:nvPr/>
        </p:nvSpPr>
        <p:spPr>
          <a:xfrm>
            <a:off x="1619672" y="5949280"/>
            <a:ext cx="6912768" cy="923330"/>
          </a:xfrm>
          <a:prstGeom prst="rect">
            <a:avLst/>
          </a:prstGeom>
          <a:noFill/>
        </p:spPr>
        <p:txBody>
          <a:bodyPr wrap="square" rtlCol="0">
            <a:spAutoFit/>
          </a:bodyPr>
          <a:lstStyle/>
          <a:p>
            <a:r>
              <a:rPr kumimoji="1" lang="ja-JP" altLang="en-US" dirty="0" smtClean="0"/>
              <a:t>一般の小中学校や大学から、学習支援の要請が多数寄せられる</a:t>
            </a:r>
            <a:endParaRPr kumimoji="1" lang="en-US" altLang="ja-JP" dirty="0" smtClean="0"/>
          </a:p>
          <a:p>
            <a:r>
              <a:rPr kumimoji="1" lang="ja-JP" altLang="en-US" dirty="0" smtClean="0"/>
              <a:t>岡山、京都、兵庫、大阪</a:t>
            </a:r>
            <a:r>
              <a:rPr lang="ja-JP" altLang="en-US" dirty="0" smtClean="0"/>
              <a:t>、静岡で、のべ</a:t>
            </a:r>
            <a:r>
              <a:rPr lang="en-US" altLang="ja-JP" dirty="0" smtClean="0"/>
              <a:t>2</a:t>
            </a:r>
            <a:r>
              <a:rPr kumimoji="1" lang="en-US" altLang="ja-JP" dirty="0" smtClean="0"/>
              <a:t>000</a:t>
            </a:r>
            <a:r>
              <a:rPr kumimoji="1" lang="ja-JP" altLang="en-US" dirty="0" smtClean="0"/>
              <a:t>人以上のドリル学習支援とフィードバックを実現。</a:t>
            </a:r>
            <a:endParaRPr kumimoji="1" lang="en-US" altLang="ja-JP" dirty="0" smtClean="0"/>
          </a:p>
        </p:txBody>
      </p:sp>
    </p:spTree>
    <p:extLst>
      <p:ext uri="{BB962C8B-B14F-4D97-AF65-F5344CB8AC3E}">
        <p14:creationId xmlns:p14="http://schemas.microsoft.com/office/powerpoint/2010/main" val="1127058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sz="quarter"/>
          </p:nvPr>
        </p:nvSpPr>
        <p:spPr/>
        <p:txBody>
          <a:bodyPr/>
          <a:lstStyle/>
          <a:p>
            <a:r>
              <a:rPr kumimoji="1" lang="ja-JP" altLang="en-US" dirty="0" smtClean="0"/>
              <a:t>新たな認識の理論</a:t>
            </a:r>
            <a:endParaRPr kumimoji="1" lang="ja-JP" altLang="en-US" dirty="0"/>
          </a:p>
        </p:txBody>
      </p:sp>
      <p:sp>
        <p:nvSpPr>
          <p:cNvPr id="5" name="サブタイトル 4"/>
          <p:cNvSpPr>
            <a:spLocks noGrp="1"/>
          </p:cNvSpPr>
          <p:nvPr>
            <p:ph type="subTitle" sz="quarter" idx="1"/>
          </p:nvPr>
        </p:nvSpPr>
        <p:spPr/>
        <p:txBody>
          <a:bodyPr/>
          <a:lstStyle/>
          <a:p>
            <a:r>
              <a:rPr kumimoji="1" lang="ja-JP" altLang="en-US" dirty="0" smtClean="0"/>
              <a:t>感覚情報と生成のメカニズム</a:t>
            </a:r>
            <a:endParaRPr kumimoji="1" lang="ja-JP" altLang="en-US" dirty="0"/>
          </a:p>
        </p:txBody>
      </p:sp>
    </p:spTree>
    <p:extLst>
      <p:ext uri="{BB962C8B-B14F-4D97-AF65-F5344CB8AC3E}">
        <p14:creationId xmlns:p14="http://schemas.microsoft.com/office/powerpoint/2010/main" val="1799790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flipH="1">
            <a:off x="1979712" y="2060848"/>
            <a:ext cx="5904656" cy="410445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タイトル 6"/>
          <p:cNvSpPr>
            <a:spLocks noGrp="1"/>
          </p:cNvSpPr>
          <p:nvPr>
            <p:ph type="title"/>
          </p:nvPr>
        </p:nvSpPr>
        <p:spPr/>
        <p:txBody>
          <a:bodyPr/>
          <a:lstStyle/>
          <a:p>
            <a:r>
              <a:rPr lang="ja-JP" altLang="en-US" dirty="0" smtClean="0"/>
              <a:t>“見える”こと</a:t>
            </a:r>
            <a:r>
              <a:rPr lang="ja-JP" altLang="en-US" dirty="0"/>
              <a:t>の意味</a:t>
            </a:r>
            <a:endParaRPr kumimoji="1" lang="ja-JP" altLang="en-US" dirty="0"/>
          </a:p>
        </p:txBody>
      </p:sp>
      <p:sp>
        <p:nvSpPr>
          <p:cNvPr id="8" name="コンテンツ プレースホルダー 7"/>
          <p:cNvSpPr>
            <a:spLocks noGrp="1"/>
          </p:cNvSpPr>
          <p:nvPr>
            <p:ph idx="1"/>
          </p:nvPr>
        </p:nvSpPr>
        <p:spPr/>
        <p:txBody>
          <a:bodyPr/>
          <a:lstStyle/>
          <a:p>
            <a:r>
              <a:rPr lang="ja-JP" altLang="en-US" dirty="0"/>
              <a:t>先天盲の開眼手術の事例</a:t>
            </a:r>
            <a:endParaRPr lang="en-US" altLang="ja-JP" dirty="0"/>
          </a:p>
          <a:p>
            <a:r>
              <a:rPr lang="ja-JP" altLang="en-US" dirty="0"/>
              <a:t>ものが見える処理</a:t>
            </a:r>
          </a:p>
          <a:p>
            <a:pPr marL="0" indent="0">
              <a:buNone/>
            </a:pPr>
            <a:endParaRPr kumimoji="1" lang="ja-JP" altLang="en-US" dirty="0"/>
          </a:p>
        </p:txBody>
      </p:sp>
    </p:spTree>
    <p:extLst>
      <p:ext uri="{BB962C8B-B14F-4D97-AF65-F5344CB8AC3E}">
        <p14:creationId xmlns:p14="http://schemas.microsoft.com/office/powerpoint/2010/main" val="4165882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Allfiles\ART\その他の発表\130126レオーニNo1\無題.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7436143" cy="525658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2483768" y="332656"/>
            <a:ext cx="5976664" cy="4807994"/>
            <a:chOff x="2483768" y="332656"/>
            <a:chExt cx="5976664" cy="4807994"/>
          </a:xfrm>
        </p:grpSpPr>
        <p:sp>
          <p:nvSpPr>
            <p:cNvPr id="7" name="アーチ 6"/>
            <p:cNvSpPr/>
            <p:nvPr/>
          </p:nvSpPr>
          <p:spPr>
            <a:xfrm rot="5400000">
              <a:off x="2763818" y="1460260"/>
              <a:ext cx="3400340" cy="3960440"/>
            </a:xfrm>
            <a:prstGeom prst="blockArc">
              <a:avLst>
                <a:gd name="adj1" fmla="val 10083950"/>
                <a:gd name="adj2" fmla="val 818472"/>
                <a:gd name="adj3" fmla="val 474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円形吹き出し 7"/>
            <p:cNvSpPr/>
            <p:nvPr/>
          </p:nvSpPr>
          <p:spPr>
            <a:xfrm>
              <a:off x="5076056" y="332656"/>
              <a:ext cx="3384376" cy="1512168"/>
            </a:xfrm>
            <a:prstGeom prst="wedgeEllipseCallout">
              <a:avLst>
                <a:gd name="adj1" fmla="val -26685"/>
                <a:gd name="adj2" fmla="val 784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t>網膜</a:t>
              </a:r>
              <a:endParaRPr kumimoji="1" lang="ja-JP" altLang="en-US" sz="4400" dirty="0"/>
            </a:p>
          </p:txBody>
        </p:sp>
      </p:grpSp>
      <p:sp>
        <p:nvSpPr>
          <p:cNvPr id="11" name="円/楕円 10"/>
          <p:cNvSpPr/>
          <p:nvPr/>
        </p:nvSpPr>
        <p:spPr>
          <a:xfrm>
            <a:off x="5940152" y="3005104"/>
            <a:ext cx="2232248" cy="2232248"/>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83568" y="5541039"/>
            <a:ext cx="3528392" cy="1200329"/>
          </a:xfrm>
          <a:prstGeom prst="rect">
            <a:avLst/>
          </a:prstGeom>
          <a:noFill/>
        </p:spPr>
        <p:txBody>
          <a:bodyPr wrap="square" rtlCol="0">
            <a:spAutoFit/>
          </a:bodyPr>
          <a:lstStyle/>
          <a:p>
            <a:r>
              <a:rPr kumimoji="1" lang="ja-JP" altLang="en-US" sz="4000" dirty="0" smtClean="0">
                <a:solidFill>
                  <a:srgbClr val="FF0000"/>
                </a:solidFill>
              </a:rPr>
              <a:t>サッケード</a:t>
            </a:r>
            <a:endParaRPr kumimoji="1" lang="en-US" altLang="ja-JP" sz="4000" dirty="0" smtClean="0">
              <a:solidFill>
                <a:srgbClr val="FF0000"/>
              </a:solidFill>
            </a:endParaRPr>
          </a:p>
          <a:p>
            <a:r>
              <a:rPr lang="en-US" altLang="ja-JP" sz="3200" dirty="0">
                <a:solidFill>
                  <a:srgbClr val="FF0000"/>
                </a:solidFill>
              </a:rPr>
              <a:t>1</a:t>
            </a:r>
            <a:r>
              <a:rPr lang="ja-JP" altLang="en-US" sz="3200" dirty="0">
                <a:solidFill>
                  <a:srgbClr val="FF0000"/>
                </a:solidFill>
              </a:rPr>
              <a:t>秒間</a:t>
            </a:r>
            <a:r>
              <a:rPr lang="ja-JP" altLang="en-US" sz="3200" dirty="0" smtClean="0">
                <a:solidFill>
                  <a:srgbClr val="FF0000"/>
                </a:solidFill>
              </a:rPr>
              <a:t>に</a:t>
            </a:r>
            <a:r>
              <a:rPr lang="en-US" altLang="ja-JP" sz="3200" dirty="0" smtClean="0">
                <a:solidFill>
                  <a:srgbClr val="FF0000"/>
                </a:solidFill>
              </a:rPr>
              <a:t>4</a:t>
            </a:r>
            <a:r>
              <a:rPr lang="ja-JP" altLang="en-US" sz="3200" dirty="0" err="1" smtClean="0">
                <a:solidFill>
                  <a:srgbClr val="FF0000"/>
                </a:solidFill>
              </a:rPr>
              <a:t>，</a:t>
            </a:r>
            <a:r>
              <a:rPr lang="en-US" altLang="ja-JP" sz="3200" dirty="0" smtClean="0">
                <a:solidFill>
                  <a:srgbClr val="FF0000"/>
                </a:solidFill>
              </a:rPr>
              <a:t>5</a:t>
            </a:r>
            <a:r>
              <a:rPr lang="ja-JP" altLang="en-US" sz="3200" dirty="0" smtClean="0">
                <a:solidFill>
                  <a:srgbClr val="FF0000"/>
                </a:solidFill>
              </a:rPr>
              <a:t>回</a:t>
            </a:r>
            <a:endParaRPr kumimoji="1" lang="ja-JP" altLang="en-US" sz="3200" dirty="0">
              <a:solidFill>
                <a:srgbClr val="FF0000"/>
              </a:solidFill>
            </a:endParaRPr>
          </a:p>
        </p:txBody>
      </p:sp>
      <p:sp>
        <p:nvSpPr>
          <p:cNvPr id="15" name="テキスト ボックス 14"/>
          <p:cNvSpPr txBox="1"/>
          <p:nvPr/>
        </p:nvSpPr>
        <p:spPr>
          <a:xfrm>
            <a:off x="5220072" y="5949280"/>
            <a:ext cx="3331687" cy="707886"/>
          </a:xfrm>
          <a:prstGeom prst="rect">
            <a:avLst/>
          </a:prstGeom>
          <a:noFill/>
        </p:spPr>
        <p:txBody>
          <a:bodyPr wrap="square" rtlCol="0">
            <a:spAutoFit/>
          </a:bodyPr>
          <a:lstStyle/>
          <a:p>
            <a:r>
              <a:rPr kumimoji="1" lang="ja-JP" altLang="en-US" sz="4000" dirty="0" smtClean="0">
                <a:solidFill>
                  <a:srgbClr val="FF0000"/>
                </a:solidFill>
              </a:rPr>
              <a:t>金太郎あめ？</a:t>
            </a:r>
            <a:endParaRPr kumimoji="1" lang="ja-JP" altLang="en-US" sz="4000" dirty="0">
              <a:solidFill>
                <a:srgbClr val="FF0000"/>
              </a:solidFill>
            </a:endParaRPr>
          </a:p>
        </p:txBody>
      </p:sp>
    </p:spTree>
    <p:extLst>
      <p:ext uri="{BB962C8B-B14F-4D97-AF65-F5344CB8AC3E}">
        <p14:creationId xmlns:p14="http://schemas.microsoft.com/office/powerpoint/2010/main" val="4906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誕生</a:t>
            </a:r>
            <a:r>
              <a:rPr lang="ja-JP" altLang="en-US" dirty="0" smtClean="0"/>
              <a:t>から</a:t>
            </a:r>
            <a:r>
              <a:rPr lang="ja-JP" altLang="en-US" dirty="0"/>
              <a:t>今</a:t>
            </a:r>
            <a:r>
              <a:rPr lang="ja-JP" altLang="en-US" dirty="0" smtClean="0"/>
              <a:t>まで</a:t>
            </a:r>
            <a:r>
              <a:rPr lang="ja-JP" altLang="en-US" dirty="0"/>
              <a:t>一度も</a:t>
            </a:r>
            <a:r>
              <a:rPr lang="ja-JP" altLang="en-US" dirty="0" smtClean="0"/>
              <a:t>、</a:t>
            </a:r>
            <a:r>
              <a:rPr kumimoji="1" lang="ja-JP" altLang="en-US" dirty="0" smtClean="0"/>
              <a:t>直線という</a:t>
            </a:r>
            <a:r>
              <a:rPr kumimoji="1" lang="en-US" altLang="ja-JP" dirty="0" smtClean="0"/>
              <a:t/>
            </a:r>
            <a:br>
              <a:rPr kumimoji="1" lang="en-US" altLang="ja-JP" dirty="0" smtClean="0"/>
            </a:br>
            <a:r>
              <a:rPr kumimoji="1" lang="ja-JP" altLang="en-US" dirty="0" smtClean="0"/>
              <a:t>情報は脳には届いていない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「見えている」と思っているものは、いったい何なのか？</a:t>
            </a:r>
            <a:endParaRPr kumimoji="1" lang="en-US" altLang="ja-JP" dirty="0" smtClean="0"/>
          </a:p>
          <a:p>
            <a:r>
              <a:rPr kumimoji="1" lang="ja-JP" altLang="en-US" dirty="0" smtClean="0"/>
              <a:t>現在の知覚理論は記憶との照合</a:t>
            </a:r>
            <a:endParaRPr kumimoji="1" lang="en-US" altLang="ja-JP" dirty="0" smtClean="0"/>
          </a:p>
          <a:p>
            <a:pPr lvl="1"/>
            <a:r>
              <a:rPr lang="en-US" altLang="ja-JP" dirty="0" err="1" smtClean="0"/>
              <a:t>eg</a:t>
            </a:r>
            <a:r>
              <a:rPr lang="en-US" altLang="ja-JP" dirty="0" smtClean="0"/>
              <a:t>,</a:t>
            </a:r>
            <a:r>
              <a:rPr lang="ja-JP" altLang="en-US" dirty="0" smtClean="0"/>
              <a:t>　鋳型モデル</a:t>
            </a:r>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r>
              <a:rPr kumimoji="1" lang="ja-JP" altLang="en-US" dirty="0" smtClean="0"/>
              <a:t>おかしい・・・・</a:t>
            </a:r>
            <a:endParaRPr kumimoji="1" lang="ja-JP" altLang="en-US" dirty="0"/>
          </a:p>
        </p:txBody>
      </p:sp>
      <p:sp>
        <p:nvSpPr>
          <p:cNvPr id="4" name="直方体 3"/>
          <p:cNvSpPr/>
          <p:nvPr/>
        </p:nvSpPr>
        <p:spPr>
          <a:xfrm>
            <a:off x="5148064" y="3991764"/>
            <a:ext cx="1872208" cy="148478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dirty="0" smtClean="0">
                <a:solidFill>
                  <a:schemeClr val="bg1"/>
                </a:solidFill>
              </a:rPr>
              <a:t>Ａ</a:t>
            </a:r>
            <a:endParaRPr kumimoji="1" lang="ja-JP" altLang="en-US" dirty="0">
              <a:solidFill>
                <a:schemeClr val="bg1"/>
              </a:solidFill>
            </a:endParaRPr>
          </a:p>
        </p:txBody>
      </p:sp>
      <p:sp>
        <p:nvSpPr>
          <p:cNvPr id="5" name="テキスト ボックス 4"/>
          <p:cNvSpPr txBox="1"/>
          <p:nvPr/>
        </p:nvSpPr>
        <p:spPr>
          <a:xfrm>
            <a:off x="5580112" y="3861048"/>
            <a:ext cx="1008112" cy="523220"/>
          </a:xfrm>
          <a:prstGeom prst="rect">
            <a:avLst/>
          </a:prstGeom>
          <a:noFill/>
        </p:spPr>
        <p:txBody>
          <a:bodyPr wrap="square" rtlCol="0">
            <a:spAutoFit/>
          </a:bodyPr>
          <a:lstStyle/>
          <a:p>
            <a:r>
              <a:rPr kumimoji="1" lang="ja-JP" altLang="en-US" sz="2800" dirty="0" smtClean="0"/>
              <a:t>記憶</a:t>
            </a:r>
            <a:endParaRPr kumimoji="1" lang="ja-JP" altLang="en-US" sz="2800" dirty="0"/>
          </a:p>
        </p:txBody>
      </p:sp>
      <p:grpSp>
        <p:nvGrpSpPr>
          <p:cNvPr id="13" name="グループ化 12"/>
          <p:cNvGrpSpPr/>
          <p:nvPr/>
        </p:nvGrpSpPr>
        <p:grpSpPr>
          <a:xfrm>
            <a:off x="1172877" y="4082859"/>
            <a:ext cx="1656184" cy="1482928"/>
            <a:chOff x="1172877" y="4580008"/>
            <a:chExt cx="1656184" cy="1482928"/>
          </a:xfrm>
        </p:grpSpPr>
        <p:sp>
          <p:nvSpPr>
            <p:cNvPr id="6" name="正方形/長方形 5"/>
            <p:cNvSpPr/>
            <p:nvPr/>
          </p:nvSpPr>
          <p:spPr>
            <a:xfrm>
              <a:off x="1172877" y="4580008"/>
              <a:ext cx="1656184" cy="1482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1548582" y="4840076"/>
              <a:ext cx="899652" cy="943896"/>
            </a:xfrm>
            <a:custGeom>
              <a:avLst/>
              <a:gdLst>
                <a:gd name="connsiteX0" fmla="*/ 0 w 899652"/>
                <a:gd name="connsiteY0" fmla="*/ 943896 h 943896"/>
                <a:gd name="connsiteX1" fmla="*/ 88490 w 899652"/>
                <a:gd name="connsiteY1" fmla="*/ 766916 h 943896"/>
                <a:gd name="connsiteX2" fmla="*/ 191729 w 899652"/>
                <a:gd name="connsiteY2" fmla="*/ 619432 h 943896"/>
                <a:gd name="connsiteX3" fmla="*/ 221226 w 899652"/>
                <a:gd name="connsiteY3" fmla="*/ 516193 h 943896"/>
                <a:gd name="connsiteX4" fmla="*/ 250723 w 899652"/>
                <a:gd name="connsiteY4" fmla="*/ 471948 h 943896"/>
                <a:gd name="connsiteX5" fmla="*/ 265471 w 899652"/>
                <a:gd name="connsiteY5" fmla="*/ 368709 h 943896"/>
                <a:gd name="connsiteX6" fmla="*/ 280219 w 899652"/>
                <a:gd name="connsiteY6" fmla="*/ 309716 h 943896"/>
                <a:gd name="connsiteX7" fmla="*/ 294968 w 899652"/>
                <a:gd name="connsiteY7" fmla="*/ 117987 h 943896"/>
                <a:gd name="connsiteX8" fmla="*/ 368710 w 899652"/>
                <a:gd name="connsiteY8" fmla="*/ 44245 h 943896"/>
                <a:gd name="connsiteX9" fmla="*/ 457200 w 899652"/>
                <a:gd name="connsiteY9" fmla="*/ 0 h 943896"/>
                <a:gd name="connsiteX10" fmla="*/ 516194 w 899652"/>
                <a:gd name="connsiteY10" fmla="*/ 44245 h 943896"/>
                <a:gd name="connsiteX11" fmla="*/ 560439 w 899652"/>
                <a:gd name="connsiteY11" fmla="*/ 73742 h 943896"/>
                <a:gd name="connsiteX12" fmla="*/ 604684 w 899652"/>
                <a:gd name="connsiteY12" fmla="*/ 117987 h 943896"/>
                <a:gd name="connsiteX13" fmla="*/ 648929 w 899652"/>
                <a:gd name="connsiteY13" fmla="*/ 206477 h 943896"/>
                <a:gd name="connsiteX14" fmla="*/ 693174 w 899652"/>
                <a:gd name="connsiteY14" fmla="*/ 294967 h 943896"/>
                <a:gd name="connsiteX15" fmla="*/ 707923 w 899652"/>
                <a:gd name="connsiteY15" fmla="*/ 368709 h 943896"/>
                <a:gd name="connsiteX16" fmla="*/ 737419 w 899652"/>
                <a:gd name="connsiteY16" fmla="*/ 442451 h 943896"/>
                <a:gd name="connsiteX17" fmla="*/ 781665 w 899652"/>
                <a:gd name="connsiteY17" fmla="*/ 722671 h 943896"/>
                <a:gd name="connsiteX18" fmla="*/ 811161 w 899652"/>
                <a:gd name="connsiteY18" fmla="*/ 766916 h 943896"/>
                <a:gd name="connsiteX19" fmla="*/ 825910 w 899652"/>
                <a:gd name="connsiteY19" fmla="*/ 825909 h 943896"/>
                <a:gd name="connsiteX20" fmla="*/ 870155 w 899652"/>
                <a:gd name="connsiteY20" fmla="*/ 914400 h 943896"/>
                <a:gd name="connsiteX21" fmla="*/ 899652 w 899652"/>
                <a:gd name="connsiteY21" fmla="*/ 929148 h 9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9652" h="943896">
                  <a:moveTo>
                    <a:pt x="0" y="943896"/>
                  </a:moveTo>
                  <a:cubicBezTo>
                    <a:pt x="29497" y="884903"/>
                    <a:pt x="41851" y="813554"/>
                    <a:pt x="88490" y="766916"/>
                  </a:cubicBezTo>
                  <a:cubicBezTo>
                    <a:pt x="160763" y="694645"/>
                    <a:pt x="122388" y="740780"/>
                    <a:pt x="191729" y="619432"/>
                  </a:cubicBezTo>
                  <a:cubicBezTo>
                    <a:pt x="196456" y="600524"/>
                    <a:pt x="210645" y="537355"/>
                    <a:pt x="221226" y="516193"/>
                  </a:cubicBezTo>
                  <a:cubicBezTo>
                    <a:pt x="229153" y="500339"/>
                    <a:pt x="240891" y="486696"/>
                    <a:pt x="250723" y="471948"/>
                  </a:cubicBezTo>
                  <a:cubicBezTo>
                    <a:pt x="255639" y="437535"/>
                    <a:pt x="259253" y="402911"/>
                    <a:pt x="265471" y="368709"/>
                  </a:cubicBezTo>
                  <a:cubicBezTo>
                    <a:pt x="269097" y="348766"/>
                    <a:pt x="277851" y="329847"/>
                    <a:pt x="280219" y="309716"/>
                  </a:cubicBezTo>
                  <a:cubicBezTo>
                    <a:pt x="287708" y="246057"/>
                    <a:pt x="274698" y="178796"/>
                    <a:pt x="294968" y="117987"/>
                  </a:cubicBezTo>
                  <a:cubicBezTo>
                    <a:pt x="305961" y="85009"/>
                    <a:pt x="342549" y="67136"/>
                    <a:pt x="368710" y="44245"/>
                  </a:cubicBezTo>
                  <a:cubicBezTo>
                    <a:pt x="403899" y="13455"/>
                    <a:pt x="415427" y="13924"/>
                    <a:pt x="457200" y="0"/>
                  </a:cubicBezTo>
                  <a:cubicBezTo>
                    <a:pt x="476865" y="14748"/>
                    <a:pt x="496192" y="29958"/>
                    <a:pt x="516194" y="44245"/>
                  </a:cubicBezTo>
                  <a:cubicBezTo>
                    <a:pt x="530618" y="54548"/>
                    <a:pt x="546822" y="62394"/>
                    <a:pt x="560439" y="73742"/>
                  </a:cubicBezTo>
                  <a:cubicBezTo>
                    <a:pt x="576462" y="87095"/>
                    <a:pt x="589936" y="103239"/>
                    <a:pt x="604684" y="117987"/>
                  </a:cubicBezTo>
                  <a:cubicBezTo>
                    <a:pt x="641753" y="229198"/>
                    <a:pt x="591749" y="92117"/>
                    <a:pt x="648929" y="206477"/>
                  </a:cubicBezTo>
                  <a:cubicBezTo>
                    <a:pt x="709990" y="328599"/>
                    <a:pt x="608639" y="168167"/>
                    <a:pt x="693174" y="294967"/>
                  </a:cubicBezTo>
                  <a:cubicBezTo>
                    <a:pt x="698090" y="319548"/>
                    <a:pt x="700720" y="344699"/>
                    <a:pt x="707923" y="368709"/>
                  </a:cubicBezTo>
                  <a:cubicBezTo>
                    <a:pt x="715530" y="394067"/>
                    <a:pt x="732540" y="416430"/>
                    <a:pt x="737419" y="442451"/>
                  </a:cubicBezTo>
                  <a:cubicBezTo>
                    <a:pt x="745794" y="487118"/>
                    <a:pt x="746497" y="669918"/>
                    <a:pt x="781665" y="722671"/>
                  </a:cubicBezTo>
                  <a:lnTo>
                    <a:pt x="811161" y="766916"/>
                  </a:lnTo>
                  <a:cubicBezTo>
                    <a:pt x="816077" y="786580"/>
                    <a:pt x="820341" y="806419"/>
                    <a:pt x="825910" y="825909"/>
                  </a:cubicBezTo>
                  <a:cubicBezTo>
                    <a:pt x="835506" y="859496"/>
                    <a:pt x="844299" y="888544"/>
                    <a:pt x="870155" y="914400"/>
                  </a:cubicBezTo>
                  <a:cubicBezTo>
                    <a:pt x="877928" y="922173"/>
                    <a:pt x="889820" y="924232"/>
                    <a:pt x="899652" y="929148"/>
                  </a:cubicBezTo>
                </a:path>
              </a:pathLst>
            </a:cu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1784556" y="5430011"/>
              <a:ext cx="545691" cy="88490"/>
            </a:xfrm>
            <a:custGeom>
              <a:avLst/>
              <a:gdLst>
                <a:gd name="connsiteX0" fmla="*/ 0 w 545691"/>
                <a:gd name="connsiteY0" fmla="*/ 0 h 88490"/>
                <a:gd name="connsiteX1" fmla="*/ 339213 w 545691"/>
                <a:gd name="connsiteY1" fmla="*/ 14748 h 88490"/>
                <a:gd name="connsiteX2" fmla="*/ 398207 w 545691"/>
                <a:gd name="connsiteY2" fmla="*/ 29497 h 88490"/>
                <a:gd name="connsiteX3" fmla="*/ 457200 w 545691"/>
                <a:gd name="connsiteY3" fmla="*/ 88490 h 88490"/>
                <a:gd name="connsiteX4" fmla="*/ 545691 w 545691"/>
                <a:gd name="connsiteY4" fmla="*/ 58994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91" h="88490">
                  <a:moveTo>
                    <a:pt x="0" y="0"/>
                  </a:moveTo>
                  <a:cubicBezTo>
                    <a:pt x="113071" y="4916"/>
                    <a:pt x="226344" y="6387"/>
                    <a:pt x="339213" y="14748"/>
                  </a:cubicBezTo>
                  <a:cubicBezTo>
                    <a:pt x="359428" y="16245"/>
                    <a:pt x="382379" y="16834"/>
                    <a:pt x="398207" y="29497"/>
                  </a:cubicBezTo>
                  <a:cubicBezTo>
                    <a:pt x="510573" y="119390"/>
                    <a:pt x="305505" y="37926"/>
                    <a:pt x="457200" y="88490"/>
                  </a:cubicBezTo>
                  <a:cubicBezTo>
                    <a:pt x="524988" y="54597"/>
                    <a:pt x="494208" y="58994"/>
                    <a:pt x="545691" y="58994"/>
                  </a:cubicBezTo>
                </a:path>
              </a:pathLst>
            </a:cu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 name="直線矢印コネクタ 11"/>
          <p:cNvCxnSpPr/>
          <p:nvPr/>
        </p:nvCxnSpPr>
        <p:spPr>
          <a:xfrm>
            <a:off x="2829061" y="4734156"/>
            <a:ext cx="2319003"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484506" y="4166526"/>
            <a:ext cx="1008112" cy="523220"/>
          </a:xfrm>
          <a:prstGeom prst="rect">
            <a:avLst/>
          </a:prstGeom>
          <a:noFill/>
        </p:spPr>
        <p:txBody>
          <a:bodyPr wrap="square" rtlCol="0">
            <a:spAutoFit/>
          </a:bodyPr>
          <a:lstStyle/>
          <a:p>
            <a:r>
              <a:rPr lang="ja-JP" altLang="en-US" sz="2800" dirty="0"/>
              <a:t>照合</a:t>
            </a:r>
            <a:endParaRPr lang="en-US" altLang="ja-JP" sz="2800" dirty="0"/>
          </a:p>
        </p:txBody>
      </p:sp>
    </p:spTree>
    <p:extLst>
      <p:ext uri="{BB962C8B-B14F-4D97-AF65-F5344CB8AC3E}">
        <p14:creationId xmlns:p14="http://schemas.microsoft.com/office/powerpoint/2010/main" val="967090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TotalTime>
  <Words>1046</Words>
  <Application>Microsoft Office PowerPoint</Application>
  <PresentationFormat>画面に合わせる (4:3)</PresentationFormat>
  <Paragraphs>165</Paragraphs>
  <Slides>25</Slides>
  <Notes>0</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25</vt:i4>
      </vt:variant>
    </vt:vector>
  </HeadingPairs>
  <TitlesOfParts>
    <vt:vector size="28" baseType="lpstr">
      <vt:lpstr>Orbit</vt:lpstr>
      <vt:lpstr>Office ​​テーマ</vt:lpstr>
      <vt:lpstr>グラフ</vt:lpstr>
      <vt:lpstr>知られざる感覚の世界 －崇高な思考に不可欠なものー</vt:lpstr>
      <vt:lpstr>自己紹介</vt:lpstr>
      <vt:lpstr>マイクロステップ計測法に関する研究について</vt:lpstr>
      <vt:lpstr>自覚できない学習の効果の積み重ねを 世界で初めて個別に可視化、実用化も</vt:lpstr>
      <vt:lpstr>フィードバックにより勉強を “継続しよう”という意識が確実に上昇</vt:lpstr>
      <vt:lpstr>新たな認識の理論</vt:lpstr>
      <vt:lpstr>“見える”ことの意味</vt:lpstr>
      <vt:lpstr>PowerPoint プレゼンテーション</vt:lpstr>
      <vt:lpstr>誕生から今まで一度も、直線という 情報は脳には届いていない</vt:lpstr>
      <vt:lpstr>パターン認識 ２を２と認識できる仕組み</vt:lpstr>
      <vt:lpstr>３％の壁</vt:lpstr>
      <vt:lpstr>人間の高次な創造的思考</vt:lpstr>
      <vt:lpstr>新しい認識の理論 創造的思考のメカニズム</vt:lpstr>
      <vt:lpstr>言語情報（シンボル）　ｖｓ　感覚情報</vt:lpstr>
      <vt:lpstr>常識を覆す新事実</vt:lpstr>
      <vt:lpstr>取り出し　ｖｓ　生成</vt:lpstr>
      <vt:lpstr>ＵＭＥモデル</vt:lpstr>
      <vt:lpstr>PowerPoint プレゼンテーション</vt:lpstr>
      <vt:lpstr>PowerPoint プレゼンテーション</vt:lpstr>
      <vt:lpstr>PowerPoint プレゼンテーション</vt:lpstr>
      <vt:lpstr>ＵＭＥのシミュレーション結果が意味すること</vt:lpstr>
      <vt:lpstr>高次な（創造的）思考に必要なこと</vt:lpstr>
      <vt:lpstr>創造的思考に必要な反復情報</vt:lpstr>
      <vt:lpstr>忍耐・誠実さ</vt:lpstr>
      <vt:lpstr>参考文献（★：一般書）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terasawa</dc:creator>
  <cp:lastModifiedBy>terasawa</cp:lastModifiedBy>
  <cp:revision>84</cp:revision>
  <dcterms:created xsi:type="dcterms:W3CDTF">2013-01-25T10:24:07Z</dcterms:created>
  <dcterms:modified xsi:type="dcterms:W3CDTF">2013-01-25T21:56:20Z</dcterms:modified>
</cp:coreProperties>
</file>